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Economica"/>
      <p:regular r:id="rId46"/>
      <p:bold r:id="rId47"/>
      <p:italic r:id="rId48"/>
      <p:boldItalic r:id="rId49"/>
    </p:embeddedFont>
    <p:embeddedFont>
      <p:font typeface="Roboto"/>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Economica-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conomica-italic.fntdata"/><Relationship Id="rId47" Type="http://schemas.openxmlformats.org/officeDocument/2006/relationships/font" Target="fonts/Economica-bold.fntdata"/><Relationship Id="rId49"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Hello everyone today I will present you Predicting Bitcoin Price Based On News Sentiment Analysis and Financial Metrics.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ea980dafe_0_4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ea980dafe_0_4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And the latest study analyzes the correlation of different economic metrics with BTC prices. They stated that the most relevant metrics are USDI and Dow Jones </a:t>
            </a:r>
            <a:r>
              <a:rPr lang="tr">
                <a:solidFill>
                  <a:schemeClr val="dk1"/>
                </a:solidFill>
              </a:rPr>
              <a:t>among the values they researched</a:t>
            </a:r>
            <a:r>
              <a:rPr lang="tr">
                <a:solidFill>
                  <a:schemeClr val="dk1"/>
                </a:solidFill>
              </a:rPr>
              <a:t>. For this reason, we also added USDI and DJI as features in our second prediction model.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0efd6dbf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0efd6dbf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 can move to Analysis and Design chapter.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ea980dafe_0_5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ea980dafe_0_5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Let’s continue with the sequence diagram of the first prediction system. This diagram shows us to sequenced events occur in this system. Firstly, the user enter news title and then, the system requests a sentiment score from the trained BERT model. And then, the sentiment score is calculated and gave to the system. After receiving the sentiment score, the system requests today’s BTC price from the API object. This object responds today’s BTC price. And finally, the prediction system requests the trained machine learning model for prediction. After receiving the prediction result, the output is printed.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0efd6db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0efd6db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The second sequence diagram shows the events in the second prediction system. There is a structure similar to the previous slide. Differently, the user gives the title, USDI, and Dow Jones values to the system. This time, the system asks the trained ML model to predict based on sentiment, USDI, Dow Jones, and BTC price.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10f4d9e0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10f4d9e0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 also prepared the pseudocodes for both prediction systems. This pseudocodes shows us to necessary tasks done by the first prediction system in order. The tasks are the same for the sequence diagram </a:t>
            </a:r>
            <a:r>
              <a:rPr lang="tr"/>
              <a:t>generally</a:t>
            </a:r>
            <a:r>
              <a:rPr lang="tr"/>
              <a:t>. The pseudocodes starts with import BERT model and tokenizer tasks. After all necessary tasks are done the system print BTC price, title, sentiment and prediction.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10f4d9e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10f4d9e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solidFill>
                  <a:schemeClr val="dk1"/>
                </a:solidFill>
              </a:rPr>
              <a:t>And, t</a:t>
            </a:r>
            <a:r>
              <a:rPr lang="tr">
                <a:solidFill>
                  <a:schemeClr val="dk1"/>
                </a:solidFill>
              </a:rPr>
              <a:t>his pseudocodes shows us to necessary tasks done by the second prediction system. The tasks provides the system functionality as you can see. The necessary tasks for the second prediction is shown in order.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0efd6dbf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0efd6dbf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We can move to Data </a:t>
            </a:r>
            <a:r>
              <a:rPr lang="tr"/>
              <a:t>Preparation</a:t>
            </a:r>
            <a:r>
              <a:rPr lang="tr"/>
              <a:t> and Algorithms Implementation part.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ea980dafe_0_5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ea980dafe_0_5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As I said before, we created two GUIs for the prediction systems. The screenshots are taken from the GUIs. The first photo shows us to title input for the first prediction system. And the second one shows the necessary inputs from the user. The inputs are title, USDI, and Dow Jones. For both GUIs, after taking inputs, the system gives output. The third photo shows the BTC price taken BTC API, title taken from the user, the sentiment calculated by the BERT model and finally, the prediction. The prediction is provided by the imported ML model.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ea980dafe_0_5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ea980dafe_0_5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Let’s continue with this flowchart. I will explain the processes you see in this slide. In this chapter, I will provide information about all of the tasks in these steps one by one.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10f4d9e0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10f4d9e0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Let’s start with the first process. We scraped the news titles from CoinDesk website. This data consists of all the related BTC news titles from the eleventh of March 2020 to the tenth of May 2023. We used Selenium and BeautifulSoup tools for web scraping. Also, we created a data frame for the dataset thanks to the Pandas library.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ea980daf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ea980daf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I will start with an introduction, talk about my related work research, and then I will explain the study.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10f4d9e0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10f4d9e0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After, we utilized sentiment analysis by VADER, GPT-3, TextBlob, and CryptoBERT. When we looked at the results of these methods and the algorithms we used, we realized that VADER made the most proper classification of sentiments in terms of meaning. For this reason, we used the data prepared by VADER in the study.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10f4d9e0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10f4d9e0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We trained the BERT model with our own data to obtain domain-specific sentiment classification model. We used titles and VADER-scored data to train the BERT model. The BERT tokenizer is imported into the code. The titles are tokenized and converted into vectors. The batch size is selected as thirty-two and the epoch number was five. The F1 Score is calculated as ninety-two percent. And there is a screenshot from training loss based on the epoch numbers.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10f4d9e0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10f4d9e0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In order to obtain BTC historical prices, YahooFinancials Python module is used. Also, we take the historical USDI and Dow Jones historical data from the web. In order to combine the datasets, the daily averages of sentiment scores were taken. There is a newly added column which is the target. This column represents the price change of the next day according to the relevant day.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10f4d9e0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10f4d9e0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In order to predict BTC prices daily, the ML models are created for two systems. For first system’s ML models, the features are selected as price and sentiments. On the other hand, for the second system’s ML models, the features are selected as price, sentiments, USDI, and Dow Jones. The target variable was the target column for all models.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10f4d9e0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10f4d9e0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Our training data has a more neutral title compared to the other classes. So, we used a resampling method named SMOTE-Tomek for obtain balanced training dataset. You can see the sample number in the three different classes in the original and balanced training dataset.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0efd6dbf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0efd6dbf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We can move to the Findings and Discussion topic.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10f4d9e0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510f4d9e0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You can see the prediction model’s accuracy values for the first prediction system. Algorithms were trained with both original data and balanced data. When we compare by looking at the accuracy, the SVM with the original data model has the highest accuracy value. Although it has the highest accuracy, it could only classify in the ‘0’ class. In addition, RF models and SVM with balanced data models do not have the highest accuracy, but they are successful because they can classify in all three classes.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10f4d9e0e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10f4d9e0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Let’s continue with the second prediction system models. These are all of the prepared models accuracy values for this system. The SVM model trained with the original data model gave the best accuracy. Logistic Regression model with balanced data, Random Forest models, and support vector machine model with balanced data can classify all classes.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0efd6dbf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50efd6dbf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In the evaluation, we created two scenarios and considered confusion matrices. The first scenario is prepared for the user who wants to buy BTC. According to this scenario, we found models with the lowest values in the confusion matrix where the actual value is minus one but the predicted value is plus 1. We prepared the second scenario for users who want to sell BTC. We avoided the predicted value being minus one while the actual value was plus one in the confusion matrix. Thus, we aimed to predict with the minimum loss for both scenarios.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18af500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18af50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Based on the scenarios I mentioned, let's look at the first prediction system. There are three models that can make predictions in all three classes from the prediction models. Considering the confusion matrices, according to the first scenario, the SVM model with balanced data is the most suitable model. You can see the avoided cases by orage arrows.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50efd6dbf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50efd6dbf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Let’s start with the introduction part.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18af500b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18af500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According to the second scenario, RF models are the most suitable models when looking at confusion matrices. We can see the avoided cases in these pictures. RF models have eight cases but SVM model has twenty five cases.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18af500b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18af500b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Let's move on to the second prediction system. When we look at confusion matrices for the first scenario, logistic regression with balanced data and SVM with balanced data models are the most suitable. Because they gave less avoided cases.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518af500b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518af500b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If we evaluate for the second scenario, the cases we should avoid are least at random forest trained with the original data model. This model has only seven avoided cases as you can see in the confusion matrix. Other confusion matrices have more avoided cases.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0efd6dbf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0efd6dbf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Finally, we can move to the conclusion part.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ea980dafe_0_5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ea980dafe_0_5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In this study, we scraped over twelve thousands titles from Coindesk. After that, we applied the most suitable sentiment analysis method which is VADER. Because the data is imbalanced, we used the SMOTE-Tomek method. So we obtained balanced training data. After preparing datasets, we created two prediction systems. First one is based on title and price. The second is based on title, price, USDI, and Dow Jones. In the evaluation, we considered the accuracy values and confusion matrices. We evaluated the models for the prepared two scenarios. And most suitable models are implemented on the systems for the scenarios. As I mentioned before, the accuracy values are nearly fifty percent. So with this research, altough we used state of the art methodologies, sentiment of news, Dow Jones and USDI does not provide really high accuracy values. The BTC prices depends on several factors and prediction prices is challenging task.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0efd6dbf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50efd6dbf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Let’s look at future work that we can apply.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0efd6dbf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0efd6dbf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Firstly, we can work with a bigger dataset. Also, we can add more features such as relevant economic metrics. Collecting data with an equal number of samples from all classes is also an option. These solutions can improve the prediction performance of our model.</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1be3f5a6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1be3f5a6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1dc7eb8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1dc7eb8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Let’s see the video of the first prediction GUI that was mentioned. The user gives title and the output is printed.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1be3f5a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1be3f5a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This is the second prediction GUI video also. </a:t>
            </a:r>
            <a:r>
              <a:rPr lang="tr">
                <a:solidFill>
                  <a:schemeClr val="dk1"/>
                </a:solidFill>
              </a:rPr>
              <a:t>The user gives title, today’s USDI and Dow Jones values. The system prints the necessary output.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ea980dafe_0_4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ea980dafe_0_4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Bitcoin is the most popular cryptocurrency and its price is highly volatile. So, making accurate price predictions is an important challenge. For this reason, investors search for methods to predict prices. One of the options is sentiment analysis. In this study, we have worked on the prediction of BTC prices according to news sentiment analysis.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50efd6dbf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50efd6dbf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Thank you for listening and consideration. I would like to thank Tacha hoca and </a:t>
            </a:r>
            <a:r>
              <a:rPr lang="tr">
                <a:solidFill>
                  <a:schemeClr val="dk1"/>
                </a:solidFill>
              </a:rPr>
              <a:t>Burcu hoca </a:t>
            </a:r>
            <a:r>
              <a:rPr lang="tr">
                <a:solidFill>
                  <a:schemeClr val="dk1"/>
                </a:solidFill>
              </a:rPr>
              <a:t>for supporting me for months.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18af500b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518af500b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a:solidFill>
                  <a:schemeClr val="dk1"/>
                </a:solidFill>
              </a:rPr>
              <a:t>First, we collected news title data from the most popular crypto news website, then we applied sentiment analysis to the data. Also, we added historical BTC prices. We created two prediction systems and their GUIs. One is based on sentiment and BTC price, and the </a:t>
            </a:r>
            <a:r>
              <a:rPr lang="tr">
                <a:solidFill>
                  <a:schemeClr val="dk1"/>
                </a:solidFill>
              </a:rPr>
              <a:t>second</a:t>
            </a:r>
            <a:r>
              <a:rPr lang="tr">
                <a:solidFill>
                  <a:schemeClr val="dk1"/>
                </a:solidFill>
              </a:rPr>
              <a:t> one is based on sentiment, BTC price, USDI, and Dow Jones. In total, we made twelve different prediction models with ML algorithms.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ea980dafe_0_4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ea980dafe_0_4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Let’s continue with the requirements of the project. Let's explain some of the functional requirements. The system should take necessary inputs from the user for two prediction systems on prepared GUIs. And the input title should be preprocessed and tokenized. Also, there are some nonfunctional requirements. For example, the system should calculate and print the prediction in 20 seconds for the first prediction system and in 16 seconds for the second prediction system.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0efd6dbf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50efd6dbf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Let’s continue with the related works part.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ea980dafe_0_5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ea980dafe_0_5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The first study I want to talk about is BTC price prediction based on sentiment analysis. Twitter data was used in this study. VADER was used for sentiment analysis. In the prediction model, they used Random Forest Classifier algorithm. They found the average prediction error of the prediction model was thirty-seven percent.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ea980dafe_0_5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ea980dafe_0_5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tr">
                <a:solidFill>
                  <a:schemeClr val="dk1"/>
                </a:solidFill>
              </a:rPr>
              <a:t>In the second study, the authors studied on price prediction system for three different cryptocurrencies. They worked on dataset with tweets, news headlines, and their sentiments. They used Logistic Regression, SVM, and Naive Bayes algorithms for prediction. The model prepared with Logistic Regression gave the best performance for BTC. By looking at the confusion matrix here, we can say that it predicts price decreases well.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19.jp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drive.google.com/file/d/1tj4yLjGQCixrHJZyEux3JbwUHgbcUlzh/view" TargetMode="External"/><Relationship Id="rId4" Type="http://schemas.openxmlformats.org/officeDocument/2006/relationships/image" Target="../media/image4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drive.google.com/file/d/12owI0CpkkwGj8XeBbd7Sjt-doW9GTPCw/view" TargetMode="External"/><Relationship Id="rId4"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9.pn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13"/>
          <p:cNvSpPr txBox="1"/>
          <p:nvPr>
            <p:ph type="ctrTitle"/>
          </p:nvPr>
        </p:nvSpPr>
        <p:spPr>
          <a:xfrm>
            <a:off x="382850" y="1930500"/>
            <a:ext cx="8520600" cy="12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sz="3700"/>
          </a:p>
          <a:p>
            <a:pPr indent="0" lvl="0" marL="0" rtl="0" algn="ctr">
              <a:spcBef>
                <a:spcPts val="0"/>
              </a:spcBef>
              <a:spcAft>
                <a:spcPts val="0"/>
              </a:spcAft>
              <a:buNone/>
            </a:pPr>
            <a:r>
              <a:rPr b="1" lang="tr" sz="3700"/>
              <a:t>Predicting Bitcoin Price Based On News Sentiment Analysis and Financial Metrics</a:t>
            </a:r>
            <a:endParaRPr b="1" sz="3700"/>
          </a:p>
        </p:txBody>
      </p:sp>
      <p:sp>
        <p:nvSpPr>
          <p:cNvPr id="63" name="Google Shape;63;p13"/>
          <p:cNvSpPr txBox="1"/>
          <p:nvPr>
            <p:ph idx="1" type="subTitle"/>
          </p:nvPr>
        </p:nvSpPr>
        <p:spPr>
          <a:xfrm>
            <a:off x="2762400" y="3241735"/>
            <a:ext cx="4242600" cy="738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770"/>
              <a:buNone/>
            </a:pPr>
            <a:r>
              <a:rPr b="1" lang="tr" sz="1770"/>
              <a:t>CSE492 - Final Year Project</a:t>
            </a:r>
            <a:endParaRPr b="1" sz="1770"/>
          </a:p>
          <a:p>
            <a:pPr indent="0" lvl="0" marL="0" rtl="0" algn="ctr">
              <a:lnSpc>
                <a:spcPct val="115000"/>
              </a:lnSpc>
              <a:spcBef>
                <a:spcPts val="0"/>
              </a:spcBef>
              <a:spcAft>
                <a:spcPts val="0"/>
              </a:spcAft>
              <a:buSzPts val="770"/>
              <a:buNone/>
            </a:pPr>
            <a:r>
              <a:rPr b="1" lang="tr" sz="1770"/>
              <a:t>Aylin Irem Kara</a:t>
            </a:r>
            <a:endParaRPr b="1" sz="1770"/>
          </a:p>
        </p:txBody>
      </p:sp>
      <p:pic>
        <p:nvPicPr>
          <p:cNvPr id="64" name="Google Shape;64;p13"/>
          <p:cNvPicPr preferRelativeResize="0"/>
          <p:nvPr/>
        </p:nvPicPr>
        <p:blipFill>
          <a:blip r:embed="rId3">
            <a:alphaModFix/>
          </a:blip>
          <a:stretch>
            <a:fillRect/>
          </a:stretch>
        </p:blipFill>
        <p:spPr>
          <a:xfrm>
            <a:off x="7005010" y="191750"/>
            <a:ext cx="1925966" cy="738300"/>
          </a:xfrm>
          <a:prstGeom prst="rect">
            <a:avLst/>
          </a:prstGeom>
          <a:noFill/>
          <a:ln>
            <a:noFill/>
          </a:ln>
        </p:spPr>
      </p:pic>
      <p:pic>
        <p:nvPicPr>
          <p:cNvPr id="65" name="Google Shape;65;p13"/>
          <p:cNvPicPr preferRelativeResize="0"/>
          <p:nvPr/>
        </p:nvPicPr>
        <p:blipFill>
          <a:blip r:embed="rId4">
            <a:alphaModFix/>
          </a:blip>
          <a:stretch>
            <a:fillRect/>
          </a:stretch>
        </p:blipFill>
        <p:spPr>
          <a:xfrm>
            <a:off x="4225203" y="1094600"/>
            <a:ext cx="835900" cy="83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327350"/>
            <a:ext cx="8520600" cy="831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90"/>
              <a:buNone/>
            </a:pPr>
            <a:r>
              <a:rPr b="1" lang="tr" sz="2800">
                <a:solidFill>
                  <a:srgbClr val="333333"/>
                </a:solidFill>
                <a:highlight>
                  <a:srgbClr val="FCFCFC"/>
                </a:highlight>
              </a:rPr>
              <a:t>Analysis on the influence factors of Bitcoin’s price based on VEC model</a:t>
            </a:r>
            <a:endParaRPr b="1" sz="2800">
              <a:solidFill>
                <a:srgbClr val="333333"/>
              </a:solidFill>
              <a:highlight>
                <a:srgbClr val="FCFCFC"/>
              </a:highlight>
            </a:endParaRPr>
          </a:p>
          <a:p>
            <a:pPr indent="0" lvl="0" marL="0" rtl="0" algn="l">
              <a:lnSpc>
                <a:spcPct val="100000"/>
              </a:lnSpc>
              <a:spcBef>
                <a:spcPts val="1200"/>
              </a:spcBef>
              <a:spcAft>
                <a:spcPts val="0"/>
              </a:spcAft>
              <a:buSzPts val="990"/>
              <a:buNone/>
            </a:pPr>
            <a:r>
              <a:rPr lang="tr" sz="2500"/>
              <a:t>Zhu </a:t>
            </a:r>
            <a:r>
              <a:rPr lang="tr" sz="2500"/>
              <a:t>et al.[26] </a:t>
            </a:r>
            <a:endParaRPr sz="2500">
              <a:solidFill>
                <a:srgbClr val="333333"/>
              </a:solidFill>
              <a:highlight>
                <a:srgbClr val="FCFCFC"/>
              </a:highlight>
            </a:endParaRPr>
          </a:p>
        </p:txBody>
      </p:sp>
      <p:sp>
        <p:nvSpPr>
          <p:cNvPr id="123" name="Google Shape;123;p22"/>
          <p:cNvSpPr txBox="1"/>
          <p:nvPr>
            <p:ph idx="1" type="body"/>
          </p:nvPr>
        </p:nvSpPr>
        <p:spPr>
          <a:xfrm>
            <a:off x="311700" y="1225225"/>
            <a:ext cx="8520600" cy="1273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tr"/>
              <a:t>Different economic factors can have a relationship with BTC</a:t>
            </a:r>
            <a:endParaRPr/>
          </a:p>
          <a:p>
            <a:pPr indent="-342900" lvl="0" marL="457200" rtl="0" algn="l">
              <a:spcBef>
                <a:spcPts val="0"/>
              </a:spcBef>
              <a:spcAft>
                <a:spcPts val="0"/>
              </a:spcAft>
              <a:buSzPts val="1800"/>
              <a:buChar char="●"/>
            </a:pPr>
            <a:r>
              <a:rPr b="1" lang="tr"/>
              <a:t>USDI </a:t>
            </a:r>
            <a:r>
              <a:rPr lang="tr"/>
              <a:t>and </a:t>
            </a:r>
            <a:r>
              <a:rPr b="1" lang="tr"/>
              <a:t>DOW Jones</a:t>
            </a:r>
            <a:r>
              <a:rPr lang="tr"/>
              <a:t> has the </a:t>
            </a:r>
            <a:r>
              <a:rPr lang="tr" u="sng"/>
              <a:t>strongest</a:t>
            </a:r>
            <a:r>
              <a:rPr lang="tr"/>
              <a:t> relationship with BTC</a:t>
            </a:r>
            <a:r>
              <a:rPr lang="tr"/>
              <a:t> compared to others in the study</a:t>
            </a:r>
            <a:endParaRPr/>
          </a:p>
          <a:p>
            <a:pPr indent="-342900" lvl="0" marL="457200" rtl="0" algn="l">
              <a:spcBef>
                <a:spcPts val="0"/>
              </a:spcBef>
              <a:spcAft>
                <a:spcPts val="0"/>
              </a:spcAft>
              <a:buSzPts val="1800"/>
              <a:buChar char="●"/>
            </a:pPr>
            <a:r>
              <a:rPr lang="tr"/>
              <a:t>Gold price has weak relationship with BTC</a:t>
            </a:r>
            <a:endParaRPr/>
          </a:p>
        </p:txBody>
      </p:sp>
      <p:pic>
        <p:nvPicPr>
          <p:cNvPr id="124" name="Google Shape;124;p22"/>
          <p:cNvPicPr preferRelativeResize="0"/>
          <p:nvPr/>
        </p:nvPicPr>
        <p:blipFill>
          <a:blip r:embed="rId3">
            <a:alphaModFix/>
          </a:blip>
          <a:stretch>
            <a:fillRect/>
          </a:stretch>
        </p:blipFill>
        <p:spPr>
          <a:xfrm>
            <a:off x="529375" y="2498400"/>
            <a:ext cx="3785351" cy="1949450"/>
          </a:xfrm>
          <a:prstGeom prst="rect">
            <a:avLst/>
          </a:prstGeom>
          <a:noFill/>
          <a:ln>
            <a:noFill/>
          </a:ln>
        </p:spPr>
      </p:pic>
      <p:pic>
        <p:nvPicPr>
          <p:cNvPr id="125" name="Google Shape;125;p22"/>
          <p:cNvPicPr preferRelativeResize="0"/>
          <p:nvPr/>
        </p:nvPicPr>
        <p:blipFill>
          <a:blip r:embed="rId4">
            <a:alphaModFix/>
          </a:blip>
          <a:stretch>
            <a:fillRect/>
          </a:stretch>
        </p:blipFill>
        <p:spPr>
          <a:xfrm>
            <a:off x="4730575" y="2433763"/>
            <a:ext cx="3785350" cy="20787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tr"/>
              <a:t>Analysis and Design</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Sequence </a:t>
            </a:r>
            <a:r>
              <a:rPr lang="tr"/>
              <a:t>Diagram of First Prediction System</a:t>
            </a:r>
            <a:endParaRPr/>
          </a:p>
        </p:txBody>
      </p:sp>
      <p:pic>
        <p:nvPicPr>
          <p:cNvPr id="136" name="Google Shape;136;p24"/>
          <p:cNvPicPr preferRelativeResize="0"/>
          <p:nvPr/>
        </p:nvPicPr>
        <p:blipFill>
          <a:blip r:embed="rId3">
            <a:alphaModFix/>
          </a:blip>
          <a:stretch>
            <a:fillRect/>
          </a:stretch>
        </p:blipFill>
        <p:spPr>
          <a:xfrm>
            <a:off x="161950" y="1057025"/>
            <a:ext cx="8749148" cy="3952125"/>
          </a:xfrm>
          <a:prstGeom prst="rect">
            <a:avLst/>
          </a:prstGeom>
          <a:noFill/>
          <a:ln>
            <a:noFill/>
          </a:ln>
        </p:spPr>
      </p:pic>
      <p:sp>
        <p:nvSpPr>
          <p:cNvPr id="137" name="Google Shape;137;p24"/>
          <p:cNvSpPr txBox="1"/>
          <p:nvPr/>
        </p:nvSpPr>
        <p:spPr>
          <a:xfrm>
            <a:off x="5991200" y="1147225"/>
            <a:ext cx="59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tr"/>
              <a:t>Sequence Diagram of </a:t>
            </a:r>
            <a:r>
              <a:rPr lang="tr"/>
              <a:t>Second Prediction </a:t>
            </a:r>
            <a:r>
              <a:rPr lang="tr"/>
              <a:t>System</a:t>
            </a:r>
            <a:endParaRPr/>
          </a:p>
        </p:txBody>
      </p:sp>
      <p:pic>
        <p:nvPicPr>
          <p:cNvPr id="143" name="Google Shape;143;p25"/>
          <p:cNvPicPr preferRelativeResize="0"/>
          <p:nvPr/>
        </p:nvPicPr>
        <p:blipFill>
          <a:blip r:embed="rId3">
            <a:alphaModFix/>
          </a:blip>
          <a:stretch>
            <a:fillRect/>
          </a:stretch>
        </p:blipFill>
        <p:spPr>
          <a:xfrm>
            <a:off x="212075" y="1147225"/>
            <a:ext cx="8719877" cy="385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Pseudocode - First Prediction System</a:t>
            </a:r>
            <a:endParaRPr/>
          </a:p>
        </p:txBody>
      </p:sp>
      <p:sp>
        <p:nvSpPr>
          <p:cNvPr id="149" name="Google Shape;149;p26"/>
          <p:cNvSpPr txBox="1"/>
          <p:nvPr>
            <p:ph idx="1" type="body"/>
          </p:nvPr>
        </p:nvSpPr>
        <p:spPr>
          <a:xfrm>
            <a:off x="366575" y="1339800"/>
            <a:ext cx="8465700" cy="347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
                <a:latin typeface="Trebuchet MS"/>
                <a:ea typeface="Trebuchet MS"/>
                <a:cs typeface="Trebuchet MS"/>
                <a:sym typeface="Trebuchet MS"/>
              </a:rPr>
              <a:t>first_prediction_system_function(): </a:t>
            </a:r>
            <a:endParaRPr b="1">
              <a:latin typeface="Trebuchet MS"/>
              <a:ea typeface="Trebuchet MS"/>
              <a:cs typeface="Trebuchet MS"/>
              <a:sym typeface="Trebuchet MS"/>
            </a:endParaRPr>
          </a:p>
          <a:p>
            <a:pPr indent="0" lvl="0" marL="0" rtl="0" algn="l">
              <a:lnSpc>
                <a:spcPct val="100000"/>
              </a:lnSpc>
              <a:spcBef>
                <a:spcPts val="1200"/>
              </a:spcBef>
              <a:spcAft>
                <a:spcPts val="0"/>
              </a:spcAft>
              <a:buNone/>
            </a:pPr>
            <a:r>
              <a:rPr b="1" lang="tr">
                <a:latin typeface="Trebuchet MS"/>
                <a:ea typeface="Trebuchet MS"/>
                <a:cs typeface="Trebuchet MS"/>
                <a:sym typeface="Trebuchet MS"/>
              </a:rPr>
              <a:t>	</a:t>
            </a:r>
            <a:r>
              <a:rPr lang="tr">
                <a:latin typeface="Trebuchet MS"/>
                <a:ea typeface="Trebuchet MS"/>
                <a:cs typeface="Trebuchet MS"/>
                <a:sym typeface="Trebuchet MS"/>
              </a:rPr>
              <a:t>import </a:t>
            </a:r>
            <a:r>
              <a:rPr lang="tr">
                <a:latin typeface="Trebuchet MS"/>
                <a:ea typeface="Trebuchet MS"/>
                <a:cs typeface="Trebuchet MS"/>
                <a:sym typeface="Trebuchet MS"/>
              </a:rPr>
              <a:t>trained BERT model and tokenizer</a:t>
            </a:r>
            <a:endParaRPr>
              <a:latin typeface="Trebuchet MS"/>
              <a:ea typeface="Trebuchet MS"/>
              <a:cs typeface="Trebuchet MS"/>
              <a:sym typeface="Trebuchet MS"/>
            </a:endParaRPr>
          </a:p>
          <a:p>
            <a:pPr indent="0" lvl="0" marL="0" rtl="0" algn="l">
              <a:lnSpc>
                <a:spcPct val="100000"/>
              </a:lnSpc>
              <a:spcBef>
                <a:spcPts val="1200"/>
              </a:spcBef>
              <a:spcAft>
                <a:spcPts val="0"/>
              </a:spcAft>
              <a:buNone/>
            </a:pPr>
            <a:r>
              <a:rPr lang="tr">
                <a:latin typeface="Trebuchet MS"/>
                <a:ea typeface="Trebuchet MS"/>
                <a:cs typeface="Trebuchet MS"/>
                <a:sym typeface="Trebuchet MS"/>
              </a:rPr>
              <a:t>	import trained ML prediction model</a:t>
            </a:r>
            <a:endParaRPr>
              <a:latin typeface="Trebuchet MS"/>
              <a:ea typeface="Trebuchet MS"/>
              <a:cs typeface="Trebuchet MS"/>
              <a:sym typeface="Trebuchet MS"/>
            </a:endParaRPr>
          </a:p>
          <a:p>
            <a:pPr indent="0" lvl="0" marL="0" rtl="0" algn="l">
              <a:lnSpc>
                <a:spcPct val="100000"/>
              </a:lnSpc>
              <a:spcBef>
                <a:spcPts val="1200"/>
              </a:spcBef>
              <a:spcAft>
                <a:spcPts val="0"/>
              </a:spcAft>
              <a:buNone/>
            </a:pPr>
            <a:r>
              <a:rPr b="1" lang="tr">
                <a:latin typeface="Trebuchet MS"/>
                <a:ea typeface="Trebuchet MS"/>
                <a:cs typeface="Trebuchet MS"/>
                <a:sym typeface="Trebuchet MS"/>
              </a:rPr>
              <a:t>	</a:t>
            </a:r>
            <a:r>
              <a:rPr lang="tr">
                <a:latin typeface="Trebuchet MS"/>
                <a:ea typeface="Trebuchet MS"/>
                <a:cs typeface="Trebuchet MS"/>
                <a:sym typeface="Trebuchet MS"/>
              </a:rPr>
              <a:t>take title input from user </a:t>
            </a:r>
            <a:endParaRPr>
              <a:latin typeface="Trebuchet MS"/>
              <a:ea typeface="Trebuchet MS"/>
              <a:cs typeface="Trebuchet MS"/>
              <a:sym typeface="Trebuchet MS"/>
            </a:endParaRPr>
          </a:p>
          <a:p>
            <a:pPr indent="0" lvl="0" marL="0" rtl="0" algn="l">
              <a:lnSpc>
                <a:spcPct val="100000"/>
              </a:lnSpc>
              <a:spcBef>
                <a:spcPts val="1200"/>
              </a:spcBef>
              <a:spcAft>
                <a:spcPts val="0"/>
              </a:spcAft>
              <a:buNone/>
            </a:pPr>
            <a:r>
              <a:rPr lang="tr">
                <a:latin typeface="Trebuchet MS"/>
                <a:ea typeface="Trebuchet MS"/>
                <a:cs typeface="Trebuchet MS"/>
                <a:sym typeface="Trebuchet MS"/>
              </a:rPr>
              <a:t>	request sentiment score from trained BERT model</a:t>
            </a:r>
            <a:endParaRPr>
              <a:latin typeface="Trebuchet MS"/>
              <a:ea typeface="Trebuchet MS"/>
              <a:cs typeface="Trebuchet MS"/>
              <a:sym typeface="Trebuchet MS"/>
            </a:endParaRPr>
          </a:p>
          <a:p>
            <a:pPr indent="0" lvl="0" marL="0" rtl="0" algn="l">
              <a:lnSpc>
                <a:spcPct val="100000"/>
              </a:lnSpc>
              <a:spcBef>
                <a:spcPts val="1200"/>
              </a:spcBef>
              <a:spcAft>
                <a:spcPts val="0"/>
              </a:spcAft>
              <a:buNone/>
            </a:pPr>
            <a:r>
              <a:rPr lang="tr">
                <a:latin typeface="Trebuchet MS"/>
                <a:ea typeface="Trebuchet MS"/>
                <a:cs typeface="Trebuchet MS"/>
                <a:sym typeface="Trebuchet MS"/>
              </a:rPr>
              <a:t>	request today’s BTC price from BTC API</a:t>
            </a:r>
            <a:endParaRPr>
              <a:latin typeface="Trebuchet MS"/>
              <a:ea typeface="Trebuchet MS"/>
              <a:cs typeface="Trebuchet MS"/>
              <a:sym typeface="Trebuchet MS"/>
            </a:endParaRPr>
          </a:p>
          <a:p>
            <a:pPr indent="0" lvl="0" marL="0" rtl="0" algn="l">
              <a:lnSpc>
                <a:spcPct val="100000"/>
              </a:lnSpc>
              <a:spcBef>
                <a:spcPts val="1200"/>
              </a:spcBef>
              <a:spcAft>
                <a:spcPts val="0"/>
              </a:spcAft>
              <a:buNone/>
            </a:pPr>
            <a:r>
              <a:rPr lang="tr">
                <a:latin typeface="Trebuchet MS"/>
                <a:ea typeface="Trebuchet MS"/>
                <a:cs typeface="Trebuchet MS"/>
                <a:sym typeface="Trebuchet MS"/>
              </a:rPr>
              <a:t>	request trained ML prediction model to predict with sentiment and price</a:t>
            </a:r>
            <a:endParaRPr>
              <a:latin typeface="Trebuchet MS"/>
              <a:ea typeface="Trebuchet MS"/>
              <a:cs typeface="Trebuchet MS"/>
              <a:sym typeface="Trebuchet MS"/>
            </a:endParaRPr>
          </a:p>
          <a:p>
            <a:pPr indent="0" lvl="0" marL="0" rtl="0" algn="l">
              <a:lnSpc>
                <a:spcPct val="100000"/>
              </a:lnSpc>
              <a:spcBef>
                <a:spcPts val="1200"/>
              </a:spcBef>
              <a:spcAft>
                <a:spcPts val="1200"/>
              </a:spcAft>
              <a:buNone/>
            </a:pPr>
            <a:r>
              <a:rPr lang="tr">
                <a:latin typeface="Trebuchet MS"/>
                <a:ea typeface="Trebuchet MS"/>
                <a:cs typeface="Trebuchet MS"/>
                <a:sym typeface="Trebuchet MS"/>
              </a:rPr>
              <a:t>	print BTC price, title, sentiment score and prediction</a:t>
            </a:r>
            <a:endParaRPr>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Pseudocode - Second Prediction System</a:t>
            </a:r>
            <a:endParaRPr/>
          </a:p>
        </p:txBody>
      </p:sp>
      <p:sp>
        <p:nvSpPr>
          <p:cNvPr id="155" name="Google Shape;155;p27"/>
          <p:cNvSpPr txBox="1"/>
          <p:nvPr>
            <p:ph idx="1" type="body"/>
          </p:nvPr>
        </p:nvSpPr>
        <p:spPr>
          <a:xfrm>
            <a:off x="400950" y="1305425"/>
            <a:ext cx="8431500" cy="3394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 sz="1600">
                <a:latin typeface="Trebuchet MS"/>
                <a:ea typeface="Trebuchet MS"/>
                <a:cs typeface="Trebuchet MS"/>
                <a:sym typeface="Trebuchet MS"/>
              </a:rPr>
              <a:t>second</a:t>
            </a:r>
            <a:r>
              <a:rPr b="1" lang="tr" sz="1600">
                <a:latin typeface="Trebuchet MS"/>
                <a:ea typeface="Trebuchet MS"/>
                <a:cs typeface="Trebuchet MS"/>
                <a:sym typeface="Trebuchet MS"/>
              </a:rPr>
              <a:t>_prediction_system_function(): </a:t>
            </a:r>
            <a:endParaRPr b="1" sz="1600">
              <a:latin typeface="Trebuchet MS"/>
              <a:ea typeface="Trebuchet MS"/>
              <a:cs typeface="Trebuchet MS"/>
              <a:sym typeface="Trebuchet MS"/>
            </a:endParaRPr>
          </a:p>
          <a:p>
            <a:pPr indent="457200" lvl="0" marL="0" rtl="0" algn="l">
              <a:lnSpc>
                <a:spcPct val="100000"/>
              </a:lnSpc>
              <a:spcBef>
                <a:spcPts val="1200"/>
              </a:spcBef>
              <a:spcAft>
                <a:spcPts val="0"/>
              </a:spcAft>
              <a:buClr>
                <a:schemeClr val="dk1"/>
              </a:buClr>
              <a:buSzPts val="1100"/>
              <a:buFont typeface="Arial"/>
              <a:buNone/>
            </a:pPr>
            <a:r>
              <a:rPr lang="tr" sz="1600">
                <a:latin typeface="Trebuchet MS"/>
                <a:ea typeface="Trebuchet MS"/>
                <a:cs typeface="Trebuchet MS"/>
                <a:sym typeface="Trebuchet MS"/>
              </a:rPr>
              <a:t>import trained BERT model and tokenizer</a:t>
            </a:r>
            <a:endParaRPr sz="1600">
              <a:latin typeface="Trebuchet MS"/>
              <a:ea typeface="Trebuchet MS"/>
              <a:cs typeface="Trebuchet MS"/>
              <a:sym typeface="Trebuchet MS"/>
            </a:endParaRPr>
          </a:p>
          <a:p>
            <a:pPr indent="0" lvl="0" marL="0" rtl="0" algn="l">
              <a:lnSpc>
                <a:spcPct val="100000"/>
              </a:lnSpc>
              <a:spcBef>
                <a:spcPts val="1200"/>
              </a:spcBef>
              <a:spcAft>
                <a:spcPts val="0"/>
              </a:spcAft>
              <a:buClr>
                <a:schemeClr val="dk1"/>
              </a:buClr>
              <a:buSzPts val="1100"/>
              <a:buFont typeface="Arial"/>
              <a:buNone/>
            </a:pPr>
            <a:r>
              <a:rPr lang="tr" sz="1600">
                <a:latin typeface="Trebuchet MS"/>
                <a:ea typeface="Trebuchet MS"/>
                <a:cs typeface="Trebuchet MS"/>
                <a:sym typeface="Trebuchet MS"/>
              </a:rPr>
              <a:t>	import trained ML prediction model</a:t>
            </a:r>
            <a:endParaRPr sz="1600">
              <a:latin typeface="Trebuchet MS"/>
              <a:ea typeface="Trebuchet MS"/>
              <a:cs typeface="Trebuchet MS"/>
              <a:sym typeface="Trebuchet MS"/>
            </a:endParaRPr>
          </a:p>
          <a:p>
            <a:pPr indent="0" lvl="0" marL="0" rtl="0" algn="l">
              <a:lnSpc>
                <a:spcPct val="100000"/>
              </a:lnSpc>
              <a:spcBef>
                <a:spcPts val="1200"/>
              </a:spcBef>
              <a:spcAft>
                <a:spcPts val="0"/>
              </a:spcAft>
              <a:buClr>
                <a:schemeClr val="dk1"/>
              </a:buClr>
              <a:buSzPts val="1100"/>
              <a:buFont typeface="Arial"/>
              <a:buNone/>
            </a:pPr>
            <a:r>
              <a:rPr b="1" lang="tr" sz="1600">
                <a:latin typeface="Trebuchet MS"/>
                <a:ea typeface="Trebuchet MS"/>
                <a:cs typeface="Trebuchet MS"/>
                <a:sym typeface="Trebuchet MS"/>
              </a:rPr>
              <a:t>	</a:t>
            </a:r>
            <a:r>
              <a:rPr lang="tr" sz="1600">
                <a:latin typeface="Trebuchet MS"/>
                <a:ea typeface="Trebuchet MS"/>
                <a:cs typeface="Trebuchet MS"/>
                <a:sym typeface="Trebuchet MS"/>
              </a:rPr>
              <a:t>take title, USDI and DJI input from user </a:t>
            </a:r>
            <a:endParaRPr sz="1600">
              <a:latin typeface="Trebuchet MS"/>
              <a:ea typeface="Trebuchet MS"/>
              <a:cs typeface="Trebuchet MS"/>
              <a:sym typeface="Trebuchet MS"/>
            </a:endParaRPr>
          </a:p>
          <a:p>
            <a:pPr indent="0" lvl="0" marL="0" rtl="0" algn="l">
              <a:lnSpc>
                <a:spcPct val="100000"/>
              </a:lnSpc>
              <a:spcBef>
                <a:spcPts val="1200"/>
              </a:spcBef>
              <a:spcAft>
                <a:spcPts val="0"/>
              </a:spcAft>
              <a:buClr>
                <a:schemeClr val="dk1"/>
              </a:buClr>
              <a:buSzPts val="1100"/>
              <a:buFont typeface="Arial"/>
              <a:buNone/>
            </a:pPr>
            <a:r>
              <a:rPr lang="tr" sz="1600">
                <a:latin typeface="Trebuchet MS"/>
                <a:ea typeface="Trebuchet MS"/>
                <a:cs typeface="Trebuchet MS"/>
                <a:sym typeface="Trebuchet MS"/>
              </a:rPr>
              <a:t>	request sentiment score from trained BERT model</a:t>
            </a:r>
            <a:endParaRPr sz="1600">
              <a:latin typeface="Trebuchet MS"/>
              <a:ea typeface="Trebuchet MS"/>
              <a:cs typeface="Trebuchet MS"/>
              <a:sym typeface="Trebuchet MS"/>
            </a:endParaRPr>
          </a:p>
          <a:p>
            <a:pPr indent="0" lvl="0" marL="0" rtl="0" algn="l">
              <a:lnSpc>
                <a:spcPct val="100000"/>
              </a:lnSpc>
              <a:spcBef>
                <a:spcPts val="1200"/>
              </a:spcBef>
              <a:spcAft>
                <a:spcPts val="0"/>
              </a:spcAft>
              <a:buClr>
                <a:schemeClr val="dk1"/>
              </a:buClr>
              <a:buSzPts val="1100"/>
              <a:buFont typeface="Arial"/>
              <a:buNone/>
            </a:pPr>
            <a:r>
              <a:rPr lang="tr" sz="1600">
                <a:latin typeface="Trebuchet MS"/>
                <a:ea typeface="Trebuchet MS"/>
                <a:cs typeface="Trebuchet MS"/>
                <a:sym typeface="Trebuchet MS"/>
              </a:rPr>
              <a:t>	request today’s BTC price from BTC API</a:t>
            </a:r>
            <a:endParaRPr sz="1600">
              <a:latin typeface="Trebuchet MS"/>
              <a:ea typeface="Trebuchet MS"/>
              <a:cs typeface="Trebuchet MS"/>
              <a:sym typeface="Trebuchet MS"/>
            </a:endParaRPr>
          </a:p>
          <a:p>
            <a:pPr indent="0" lvl="0" marL="0" rtl="0" algn="l">
              <a:lnSpc>
                <a:spcPct val="100000"/>
              </a:lnSpc>
              <a:spcBef>
                <a:spcPts val="1200"/>
              </a:spcBef>
              <a:spcAft>
                <a:spcPts val="0"/>
              </a:spcAft>
              <a:buClr>
                <a:schemeClr val="dk1"/>
              </a:buClr>
              <a:buSzPts val="1100"/>
              <a:buFont typeface="Arial"/>
              <a:buNone/>
            </a:pPr>
            <a:r>
              <a:rPr lang="tr" sz="1600">
                <a:latin typeface="Trebuchet MS"/>
                <a:ea typeface="Trebuchet MS"/>
                <a:cs typeface="Trebuchet MS"/>
                <a:sym typeface="Trebuchet MS"/>
              </a:rPr>
              <a:t>	request trained ML prediction model to predict with sentiment, USDI, DJI and price</a:t>
            </a:r>
            <a:endParaRPr sz="1600">
              <a:latin typeface="Trebuchet MS"/>
              <a:ea typeface="Trebuchet MS"/>
              <a:cs typeface="Trebuchet MS"/>
              <a:sym typeface="Trebuchet MS"/>
            </a:endParaRPr>
          </a:p>
          <a:p>
            <a:pPr indent="0" lvl="0" marL="0" rtl="0" algn="l">
              <a:lnSpc>
                <a:spcPct val="100000"/>
              </a:lnSpc>
              <a:spcBef>
                <a:spcPts val="1200"/>
              </a:spcBef>
              <a:spcAft>
                <a:spcPts val="1200"/>
              </a:spcAft>
              <a:buClr>
                <a:schemeClr val="dk1"/>
              </a:buClr>
              <a:buSzPts val="1100"/>
              <a:buFont typeface="Arial"/>
              <a:buNone/>
            </a:pPr>
            <a:r>
              <a:rPr lang="tr" sz="1600">
                <a:latin typeface="Trebuchet MS"/>
                <a:ea typeface="Trebuchet MS"/>
                <a:cs typeface="Trebuchet MS"/>
                <a:sym typeface="Trebuchet MS"/>
              </a:rPr>
              <a:t>	print BTC price, title, sentiment score and prediction</a:t>
            </a:r>
            <a:endParaRPr sz="1600">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2156100"/>
            <a:ext cx="8520600" cy="831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tr"/>
              <a:t>Data Preparation and Algorithms Implementation</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9"/>
          <p:cNvPicPr preferRelativeResize="0"/>
          <p:nvPr/>
        </p:nvPicPr>
        <p:blipFill rotWithShape="1">
          <a:blip r:embed="rId3">
            <a:alphaModFix/>
          </a:blip>
          <a:srcRect b="43336" l="0" r="0" t="0"/>
          <a:stretch/>
        </p:blipFill>
        <p:spPr>
          <a:xfrm>
            <a:off x="194950" y="670075"/>
            <a:ext cx="6966800" cy="444225"/>
          </a:xfrm>
          <a:prstGeom prst="rect">
            <a:avLst/>
          </a:prstGeom>
          <a:noFill/>
          <a:ln>
            <a:noFill/>
          </a:ln>
        </p:spPr>
      </p:pic>
      <p:pic>
        <p:nvPicPr>
          <p:cNvPr id="166" name="Google Shape;166;p29"/>
          <p:cNvPicPr preferRelativeResize="0"/>
          <p:nvPr/>
        </p:nvPicPr>
        <p:blipFill>
          <a:blip r:embed="rId4">
            <a:alphaModFix/>
          </a:blip>
          <a:stretch>
            <a:fillRect/>
          </a:stretch>
        </p:blipFill>
        <p:spPr>
          <a:xfrm>
            <a:off x="3641248" y="1672550"/>
            <a:ext cx="5343876" cy="995313"/>
          </a:xfrm>
          <a:prstGeom prst="rect">
            <a:avLst/>
          </a:prstGeom>
          <a:noFill/>
          <a:ln>
            <a:noFill/>
          </a:ln>
        </p:spPr>
      </p:pic>
      <p:pic>
        <p:nvPicPr>
          <p:cNvPr id="167" name="Google Shape;167;p29"/>
          <p:cNvPicPr preferRelativeResize="0"/>
          <p:nvPr/>
        </p:nvPicPr>
        <p:blipFill>
          <a:blip r:embed="rId5">
            <a:alphaModFix/>
          </a:blip>
          <a:stretch>
            <a:fillRect/>
          </a:stretch>
        </p:blipFill>
        <p:spPr>
          <a:xfrm>
            <a:off x="542489" y="3307025"/>
            <a:ext cx="4789425" cy="1580825"/>
          </a:xfrm>
          <a:prstGeom prst="rect">
            <a:avLst/>
          </a:prstGeom>
          <a:noFill/>
          <a:ln>
            <a:noFill/>
          </a:ln>
        </p:spPr>
      </p:pic>
      <p:sp>
        <p:nvSpPr>
          <p:cNvPr id="168" name="Google Shape;168;p29"/>
          <p:cNvSpPr txBox="1"/>
          <p:nvPr/>
        </p:nvSpPr>
        <p:spPr>
          <a:xfrm>
            <a:off x="103100" y="177475"/>
            <a:ext cx="566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000">
                <a:latin typeface="Economica"/>
                <a:ea typeface="Economica"/>
                <a:cs typeface="Economica"/>
                <a:sym typeface="Economica"/>
              </a:rPr>
              <a:t>Input for First Prediction System GUI:</a:t>
            </a:r>
            <a:endParaRPr b="1" sz="2000">
              <a:latin typeface="Economica"/>
              <a:ea typeface="Economica"/>
              <a:cs typeface="Economica"/>
              <a:sym typeface="Economica"/>
            </a:endParaRPr>
          </a:p>
        </p:txBody>
      </p:sp>
      <p:sp>
        <p:nvSpPr>
          <p:cNvPr id="169" name="Google Shape;169;p29"/>
          <p:cNvSpPr txBox="1"/>
          <p:nvPr/>
        </p:nvSpPr>
        <p:spPr>
          <a:xfrm>
            <a:off x="3316925" y="1183925"/>
            <a:ext cx="566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000">
                <a:latin typeface="Economica"/>
                <a:ea typeface="Economica"/>
                <a:cs typeface="Economica"/>
                <a:sym typeface="Economica"/>
              </a:rPr>
              <a:t>Input for Second Prediction System GUI:</a:t>
            </a:r>
            <a:endParaRPr b="1" sz="2000">
              <a:latin typeface="Economica"/>
              <a:ea typeface="Economica"/>
              <a:cs typeface="Economica"/>
              <a:sym typeface="Economica"/>
            </a:endParaRPr>
          </a:p>
        </p:txBody>
      </p:sp>
      <p:sp>
        <p:nvSpPr>
          <p:cNvPr id="170" name="Google Shape;170;p29"/>
          <p:cNvSpPr txBox="1"/>
          <p:nvPr/>
        </p:nvSpPr>
        <p:spPr>
          <a:xfrm>
            <a:off x="103100" y="2814425"/>
            <a:ext cx="566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000">
                <a:latin typeface="Economica"/>
                <a:ea typeface="Economica"/>
                <a:cs typeface="Economica"/>
                <a:sym typeface="Economica"/>
              </a:rPr>
              <a:t>Output </a:t>
            </a:r>
            <a:r>
              <a:rPr b="1" lang="tr" sz="2000">
                <a:latin typeface="Economica"/>
                <a:ea typeface="Economica"/>
                <a:cs typeface="Economica"/>
                <a:sym typeface="Economica"/>
              </a:rPr>
              <a:t>for Both Prediction Systems GUI:</a:t>
            </a:r>
            <a:endParaRPr b="1" sz="2000">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680402" y="1305539"/>
            <a:ext cx="7783200" cy="3357225"/>
          </a:xfrm>
          <a:prstGeom prst="rect">
            <a:avLst/>
          </a:prstGeom>
          <a:noFill/>
          <a:ln>
            <a:noFill/>
          </a:ln>
        </p:spPr>
      </p:pic>
      <p:sp>
        <p:nvSpPr>
          <p:cNvPr id="176" name="Google Shape;176;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Data Preparation and Implementation Flowchart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6618700" y="1424237"/>
            <a:ext cx="2361225" cy="440475"/>
          </a:xfrm>
          <a:prstGeom prst="rect">
            <a:avLst/>
          </a:prstGeom>
          <a:noFill/>
          <a:ln>
            <a:noFill/>
          </a:ln>
        </p:spPr>
      </p:pic>
      <p:pic>
        <p:nvPicPr>
          <p:cNvPr id="182" name="Google Shape;182;p31"/>
          <p:cNvPicPr preferRelativeResize="0"/>
          <p:nvPr/>
        </p:nvPicPr>
        <p:blipFill>
          <a:blip r:embed="rId4">
            <a:alphaModFix/>
          </a:blip>
          <a:stretch>
            <a:fillRect/>
          </a:stretch>
        </p:blipFill>
        <p:spPr>
          <a:xfrm>
            <a:off x="7059437" y="2075226"/>
            <a:ext cx="1479741" cy="831300"/>
          </a:xfrm>
          <a:prstGeom prst="rect">
            <a:avLst/>
          </a:prstGeom>
          <a:noFill/>
          <a:ln>
            <a:noFill/>
          </a:ln>
        </p:spPr>
      </p:pic>
      <p:pic>
        <p:nvPicPr>
          <p:cNvPr id="183" name="Google Shape;183;p31"/>
          <p:cNvPicPr preferRelativeResize="0"/>
          <p:nvPr/>
        </p:nvPicPr>
        <p:blipFill>
          <a:blip r:embed="rId5">
            <a:alphaModFix/>
          </a:blip>
          <a:stretch>
            <a:fillRect/>
          </a:stretch>
        </p:blipFill>
        <p:spPr>
          <a:xfrm>
            <a:off x="449150" y="1801025"/>
            <a:ext cx="6126250" cy="1945550"/>
          </a:xfrm>
          <a:prstGeom prst="rect">
            <a:avLst/>
          </a:prstGeom>
          <a:noFill/>
          <a:ln>
            <a:noFill/>
          </a:ln>
        </p:spPr>
      </p:pic>
      <p:sp>
        <p:nvSpPr>
          <p:cNvPr id="184" name="Google Shape;184;p31"/>
          <p:cNvSpPr txBox="1"/>
          <p:nvPr>
            <p:ph type="title"/>
          </p:nvPr>
        </p:nvSpPr>
        <p:spPr>
          <a:xfrm>
            <a:off x="311700" y="315925"/>
            <a:ext cx="70407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News Data Collection and Preprocessing</a:t>
            </a:r>
            <a:endParaRPr/>
          </a:p>
        </p:txBody>
      </p:sp>
      <p:sp>
        <p:nvSpPr>
          <p:cNvPr id="185" name="Google Shape;185;p31"/>
          <p:cNvSpPr txBox="1"/>
          <p:nvPr/>
        </p:nvSpPr>
        <p:spPr>
          <a:xfrm>
            <a:off x="311700" y="1146475"/>
            <a:ext cx="5736900" cy="538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Economica"/>
              <a:buChar char="●"/>
            </a:pPr>
            <a:r>
              <a:rPr b="1" lang="tr" sz="2300">
                <a:solidFill>
                  <a:schemeClr val="dk1"/>
                </a:solidFill>
                <a:highlight>
                  <a:srgbClr val="FFFFFF"/>
                </a:highlight>
                <a:latin typeface="Economica"/>
                <a:ea typeface="Economica"/>
                <a:cs typeface="Economica"/>
                <a:sym typeface="Economica"/>
              </a:rPr>
              <a:t>F</a:t>
            </a:r>
            <a:r>
              <a:rPr b="1" lang="tr" sz="2300">
                <a:solidFill>
                  <a:schemeClr val="dk1"/>
                </a:solidFill>
                <a:highlight>
                  <a:srgbClr val="FFFFFF"/>
                </a:highlight>
                <a:latin typeface="Economica"/>
                <a:ea typeface="Economica"/>
                <a:cs typeface="Economica"/>
                <a:sym typeface="Economica"/>
              </a:rPr>
              <a:t>rom</a:t>
            </a:r>
            <a:r>
              <a:rPr lang="tr" sz="2300">
                <a:solidFill>
                  <a:schemeClr val="dk1"/>
                </a:solidFill>
                <a:highlight>
                  <a:srgbClr val="FFFFFF"/>
                </a:highlight>
                <a:latin typeface="Economica"/>
                <a:ea typeface="Economica"/>
                <a:cs typeface="Economica"/>
                <a:sym typeface="Economica"/>
              </a:rPr>
              <a:t>: March 11, 2020, </a:t>
            </a:r>
            <a:r>
              <a:rPr b="1" lang="tr" sz="2300">
                <a:solidFill>
                  <a:schemeClr val="dk1"/>
                </a:solidFill>
                <a:highlight>
                  <a:srgbClr val="FFFFFF"/>
                </a:highlight>
                <a:latin typeface="Economica"/>
                <a:ea typeface="Economica"/>
                <a:cs typeface="Economica"/>
                <a:sym typeface="Economica"/>
              </a:rPr>
              <a:t>To</a:t>
            </a:r>
            <a:r>
              <a:rPr lang="tr" sz="2300">
                <a:solidFill>
                  <a:schemeClr val="dk1"/>
                </a:solidFill>
                <a:highlight>
                  <a:srgbClr val="FFFFFF"/>
                </a:highlight>
                <a:latin typeface="Economica"/>
                <a:ea typeface="Economica"/>
                <a:cs typeface="Economica"/>
                <a:sym typeface="Economica"/>
              </a:rPr>
              <a:t>: May 10, 2023</a:t>
            </a:r>
            <a:endParaRPr>
              <a:latin typeface="Open Sans"/>
              <a:ea typeface="Open Sans"/>
              <a:cs typeface="Open Sans"/>
              <a:sym typeface="Open Sans"/>
            </a:endParaRPr>
          </a:p>
        </p:txBody>
      </p:sp>
      <p:sp>
        <p:nvSpPr>
          <p:cNvPr id="186" name="Google Shape;186;p31"/>
          <p:cNvSpPr txBox="1"/>
          <p:nvPr/>
        </p:nvSpPr>
        <p:spPr>
          <a:xfrm>
            <a:off x="546475" y="3746575"/>
            <a:ext cx="5931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100">
                <a:solidFill>
                  <a:schemeClr val="dk1"/>
                </a:solidFill>
                <a:highlight>
                  <a:srgbClr val="FFFFFF"/>
                </a:highlight>
                <a:latin typeface="Economica"/>
                <a:ea typeface="Economica"/>
                <a:cs typeface="Economica"/>
                <a:sym typeface="Economica"/>
              </a:rPr>
              <a:t>Example screenshot from collected data</a:t>
            </a:r>
            <a:endParaRPr sz="1200">
              <a:latin typeface="Open Sans"/>
              <a:ea typeface="Open Sans"/>
              <a:cs typeface="Open Sans"/>
              <a:sym typeface="Open Sans"/>
            </a:endParaRPr>
          </a:p>
        </p:txBody>
      </p:sp>
      <p:pic>
        <p:nvPicPr>
          <p:cNvPr id="187" name="Google Shape;187;p31"/>
          <p:cNvPicPr preferRelativeResize="0"/>
          <p:nvPr/>
        </p:nvPicPr>
        <p:blipFill>
          <a:blip r:embed="rId6">
            <a:alphaModFix/>
          </a:blip>
          <a:stretch>
            <a:fillRect/>
          </a:stretch>
        </p:blipFill>
        <p:spPr>
          <a:xfrm>
            <a:off x="6824350" y="3059774"/>
            <a:ext cx="1949901" cy="78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Outline</a:t>
            </a:r>
            <a:endParaRPr/>
          </a:p>
        </p:txBody>
      </p:sp>
      <p:sp>
        <p:nvSpPr>
          <p:cNvPr id="71" name="Google Shape;71;p14"/>
          <p:cNvSpPr txBox="1"/>
          <p:nvPr>
            <p:ph idx="1" type="body"/>
          </p:nvPr>
        </p:nvSpPr>
        <p:spPr>
          <a:xfrm>
            <a:off x="311700" y="1225225"/>
            <a:ext cx="8520600" cy="3589200"/>
          </a:xfrm>
          <a:prstGeom prst="rect">
            <a:avLst/>
          </a:prstGeom>
        </p:spPr>
        <p:txBody>
          <a:bodyPr anchorCtr="0" anchor="t" bIns="91425" lIns="91425" spcFirstLastPara="1" rIns="91425" wrap="square" tIns="91425">
            <a:normAutofit/>
          </a:bodyPr>
          <a:lstStyle/>
          <a:p>
            <a:pPr indent="-374650" lvl="0" marL="457200" rtl="0" algn="l">
              <a:lnSpc>
                <a:spcPct val="105000"/>
              </a:lnSpc>
              <a:spcBef>
                <a:spcPts val="0"/>
              </a:spcBef>
              <a:spcAft>
                <a:spcPts val="0"/>
              </a:spcAft>
              <a:buSzPts val="2300"/>
              <a:buFont typeface="Economica"/>
              <a:buChar char="●"/>
            </a:pPr>
            <a:r>
              <a:rPr lang="tr" sz="2300">
                <a:latin typeface="Economica"/>
                <a:ea typeface="Economica"/>
                <a:cs typeface="Economica"/>
                <a:sym typeface="Economica"/>
              </a:rPr>
              <a:t>Introduction</a:t>
            </a:r>
            <a:endParaRPr sz="2300">
              <a:latin typeface="Economica"/>
              <a:ea typeface="Economica"/>
              <a:cs typeface="Economica"/>
              <a:sym typeface="Economica"/>
            </a:endParaRPr>
          </a:p>
          <a:p>
            <a:pPr indent="-374650" lvl="0" marL="457200" rtl="0" algn="l">
              <a:lnSpc>
                <a:spcPct val="105000"/>
              </a:lnSpc>
              <a:spcBef>
                <a:spcPts val="0"/>
              </a:spcBef>
              <a:spcAft>
                <a:spcPts val="0"/>
              </a:spcAft>
              <a:buSzPts val="2300"/>
              <a:buFont typeface="Economica"/>
              <a:buChar char="●"/>
            </a:pPr>
            <a:r>
              <a:rPr lang="tr" sz="2300">
                <a:latin typeface="Economica"/>
                <a:ea typeface="Economica"/>
                <a:cs typeface="Economica"/>
                <a:sym typeface="Economica"/>
              </a:rPr>
              <a:t>Related Works</a:t>
            </a:r>
            <a:endParaRPr sz="2300">
              <a:latin typeface="Economica"/>
              <a:ea typeface="Economica"/>
              <a:cs typeface="Economica"/>
              <a:sym typeface="Economica"/>
            </a:endParaRPr>
          </a:p>
          <a:p>
            <a:pPr indent="-374650" lvl="0" marL="457200" rtl="0" algn="l">
              <a:lnSpc>
                <a:spcPct val="105000"/>
              </a:lnSpc>
              <a:spcBef>
                <a:spcPts val="0"/>
              </a:spcBef>
              <a:spcAft>
                <a:spcPts val="0"/>
              </a:spcAft>
              <a:buSzPts val="2300"/>
              <a:buFont typeface="Economica"/>
              <a:buChar char="●"/>
            </a:pPr>
            <a:r>
              <a:rPr lang="tr" sz="2300">
                <a:latin typeface="Economica"/>
                <a:ea typeface="Economica"/>
                <a:cs typeface="Economica"/>
                <a:sym typeface="Economica"/>
              </a:rPr>
              <a:t>Analysis and Design</a:t>
            </a:r>
            <a:endParaRPr sz="2300">
              <a:latin typeface="Economica"/>
              <a:ea typeface="Economica"/>
              <a:cs typeface="Economica"/>
              <a:sym typeface="Economica"/>
            </a:endParaRPr>
          </a:p>
          <a:p>
            <a:pPr indent="-374650" lvl="0" marL="457200" rtl="0" algn="l">
              <a:lnSpc>
                <a:spcPct val="105000"/>
              </a:lnSpc>
              <a:spcBef>
                <a:spcPts val="0"/>
              </a:spcBef>
              <a:spcAft>
                <a:spcPts val="0"/>
              </a:spcAft>
              <a:buSzPts val="2300"/>
              <a:buFont typeface="Economica"/>
              <a:buChar char="●"/>
            </a:pPr>
            <a:r>
              <a:rPr lang="tr" sz="2300">
                <a:latin typeface="Economica"/>
                <a:ea typeface="Economica"/>
                <a:cs typeface="Economica"/>
                <a:sym typeface="Economica"/>
              </a:rPr>
              <a:t>Data Preparation and Algorithms Implementation</a:t>
            </a:r>
            <a:endParaRPr sz="2300">
              <a:latin typeface="Economica"/>
              <a:ea typeface="Economica"/>
              <a:cs typeface="Economica"/>
              <a:sym typeface="Economica"/>
            </a:endParaRPr>
          </a:p>
          <a:p>
            <a:pPr indent="-374650" lvl="0" marL="457200" rtl="0" algn="l">
              <a:lnSpc>
                <a:spcPct val="105000"/>
              </a:lnSpc>
              <a:spcBef>
                <a:spcPts val="0"/>
              </a:spcBef>
              <a:spcAft>
                <a:spcPts val="0"/>
              </a:spcAft>
              <a:buSzPts val="2300"/>
              <a:buFont typeface="Economica"/>
              <a:buChar char="●"/>
            </a:pPr>
            <a:r>
              <a:rPr lang="tr" sz="2300">
                <a:latin typeface="Economica"/>
                <a:ea typeface="Economica"/>
                <a:cs typeface="Economica"/>
                <a:sym typeface="Economica"/>
              </a:rPr>
              <a:t>Findings and Discussions</a:t>
            </a:r>
            <a:endParaRPr sz="2300">
              <a:latin typeface="Economica"/>
              <a:ea typeface="Economica"/>
              <a:cs typeface="Economica"/>
              <a:sym typeface="Economica"/>
            </a:endParaRPr>
          </a:p>
          <a:p>
            <a:pPr indent="-374650" lvl="0" marL="457200" rtl="0" algn="l">
              <a:lnSpc>
                <a:spcPct val="105000"/>
              </a:lnSpc>
              <a:spcBef>
                <a:spcPts val="0"/>
              </a:spcBef>
              <a:spcAft>
                <a:spcPts val="0"/>
              </a:spcAft>
              <a:buSzPts val="2300"/>
              <a:buFont typeface="Economica"/>
              <a:buChar char="●"/>
            </a:pPr>
            <a:r>
              <a:rPr lang="tr" sz="2300">
                <a:latin typeface="Economica"/>
                <a:ea typeface="Economica"/>
                <a:cs typeface="Economica"/>
                <a:sym typeface="Economica"/>
              </a:rPr>
              <a:t>Conclusion</a:t>
            </a:r>
            <a:endParaRPr sz="2300">
              <a:latin typeface="Economica"/>
              <a:ea typeface="Economica"/>
              <a:cs typeface="Economica"/>
              <a:sym typeface="Economica"/>
            </a:endParaRPr>
          </a:p>
          <a:p>
            <a:pPr indent="-374650" lvl="0" marL="457200" rtl="0" algn="l">
              <a:lnSpc>
                <a:spcPct val="105000"/>
              </a:lnSpc>
              <a:spcBef>
                <a:spcPts val="0"/>
              </a:spcBef>
              <a:spcAft>
                <a:spcPts val="0"/>
              </a:spcAft>
              <a:buSzPts val="2300"/>
              <a:buFont typeface="Economica"/>
              <a:buChar char="●"/>
            </a:pPr>
            <a:r>
              <a:rPr lang="tr" sz="2300">
                <a:latin typeface="Economica"/>
                <a:ea typeface="Economica"/>
                <a:cs typeface="Economica"/>
                <a:sym typeface="Economica"/>
              </a:rPr>
              <a:t>Future Work</a:t>
            </a:r>
            <a:endParaRPr sz="2300">
              <a:latin typeface="Economica"/>
              <a:ea typeface="Economica"/>
              <a:cs typeface="Economica"/>
              <a:sym typeface="Economica"/>
            </a:endParaRPr>
          </a:p>
          <a:p>
            <a:pPr indent="-374650" lvl="0" marL="457200" rtl="0" algn="l">
              <a:lnSpc>
                <a:spcPct val="105000"/>
              </a:lnSpc>
              <a:spcBef>
                <a:spcPts val="0"/>
              </a:spcBef>
              <a:spcAft>
                <a:spcPts val="0"/>
              </a:spcAft>
              <a:buSzPts val="2300"/>
              <a:buFont typeface="Economica"/>
              <a:buChar char="●"/>
            </a:pPr>
            <a:r>
              <a:rPr lang="tr" sz="2300">
                <a:latin typeface="Economica"/>
                <a:ea typeface="Economica"/>
                <a:cs typeface="Economica"/>
                <a:sym typeface="Economica"/>
              </a:rPr>
              <a:t>Videos From GUIs</a:t>
            </a:r>
            <a:endParaRPr sz="2300">
              <a:latin typeface="Economica"/>
              <a:ea typeface="Economica"/>
              <a:cs typeface="Economica"/>
              <a:sym typeface="Economica"/>
            </a:endParaRPr>
          </a:p>
        </p:txBody>
      </p:sp>
      <p:pic>
        <p:nvPicPr>
          <p:cNvPr id="72" name="Google Shape;72;p14"/>
          <p:cNvPicPr preferRelativeResize="0"/>
          <p:nvPr/>
        </p:nvPicPr>
        <p:blipFill>
          <a:blip r:embed="rId3">
            <a:alphaModFix/>
          </a:blip>
          <a:stretch>
            <a:fillRect/>
          </a:stretch>
        </p:blipFill>
        <p:spPr>
          <a:xfrm>
            <a:off x="5384069" y="530725"/>
            <a:ext cx="3017875" cy="1064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Sentiment Analysis</a:t>
            </a:r>
            <a:endParaRPr/>
          </a:p>
        </p:txBody>
      </p:sp>
      <p:sp>
        <p:nvSpPr>
          <p:cNvPr id="193" name="Google Shape;193;p32"/>
          <p:cNvSpPr txBox="1"/>
          <p:nvPr/>
        </p:nvSpPr>
        <p:spPr>
          <a:xfrm>
            <a:off x="311700" y="1146475"/>
            <a:ext cx="8282400" cy="538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Economica"/>
              <a:buChar char="●"/>
            </a:pPr>
            <a:r>
              <a:rPr lang="tr" sz="2300">
                <a:solidFill>
                  <a:schemeClr val="dk1"/>
                </a:solidFill>
                <a:latin typeface="Economica"/>
                <a:ea typeface="Economica"/>
                <a:cs typeface="Economica"/>
                <a:sym typeface="Economica"/>
              </a:rPr>
              <a:t>VADER, GPT-3, TextBlob and CryptoBERT are used.</a:t>
            </a:r>
            <a:endParaRPr b="1" sz="2300">
              <a:solidFill>
                <a:schemeClr val="dk1"/>
              </a:solidFill>
              <a:highlight>
                <a:srgbClr val="FFFFFF"/>
              </a:highlight>
              <a:latin typeface="Economica"/>
              <a:ea typeface="Economica"/>
              <a:cs typeface="Economica"/>
              <a:sym typeface="Economica"/>
            </a:endParaRPr>
          </a:p>
        </p:txBody>
      </p:sp>
      <p:pic>
        <p:nvPicPr>
          <p:cNvPr id="194" name="Google Shape;194;p32"/>
          <p:cNvPicPr preferRelativeResize="0"/>
          <p:nvPr/>
        </p:nvPicPr>
        <p:blipFill>
          <a:blip r:embed="rId3">
            <a:alphaModFix/>
          </a:blip>
          <a:stretch>
            <a:fillRect/>
          </a:stretch>
        </p:blipFill>
        <p:spPr>
          <a:xfrm>
            <a:off x="1066538" y="2177901"/>
            <a:ext cx="6772724" cy="1334596"/>
          </a:xfrm>
          <a:prstGeom prst="rect">
            <a:avLst/>
          </a:prstGeom>
          <a:noFill/>
          <a:ln>
            <a:noFill/>
          </a:ln>
        </p:spPr>
      </p:pic>
      <p:sp>
        <p:nvSpPr>
          <p:cNvPr id="195" name="Google Shape;195;p32"/>
          <p:cNvSpPr txBox="1"/>
          <p:nvPr/>
        </p:nvSpPr>
        <p:spPr>
          <a:xfrm>
            <a:off x="2781759" y="3512498"/>
            <a:ext cx="3342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100">
                <a:latin typeface="Economica"/>
                <a:ea typeface="Economica"/>
                <a:cs typeface="Economica"/>
                <a:sym typeface="Economica"/>
              </a:rPr>
              <a:t>VADER and GPT-3 Comparison</a:t>
            </a:r>
            <a:endParaRPr b="1" sz="2100">
              <a:latin typeface="Economica"/>
              <a:ea typeface="Economica"/>
              <a:cs typeface="Economica"/>
              <a:sym typeface="Economi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Training BERT Model</a:t>
            </a:r>
            <a:endParaRPr/>
          </a:p>
        </p:txBody>
      </p:sp>
      <p:pic>
        <p:nvPicPr>
          <p:cNvPr id="201" name="Google Shape;201;p33"/>
          <p:cNvPicPr preferRelativeResize="0"/>
          <p:nvPr/>
        </p:nvPicPr>
        <p:blipFill>
          <a:blip r:embed="rId3">
            <a:alphaModFix/>
          </a:blip>
          <a:stretch>
            <a:fillRect/>
          </a:stretch>
        </p:blipFill>
        <p:spPr>
          <a:xfrm>
            <a:off x="5143475" y="2040000"/>
            <a:ext cx="3452650" cy="2964850"/>
          </a:xfrm>
          <a:prstGeom prst="rect">
            <a:avLst/>
          </a:prstGeom>
          <a:noFill/>
          <a:ln>
            <a:noFill/>
          </a:ln>
        </p:spPr>
      </p:pic>
      <p:sp>
        <p:nvSpPr>
          <p:cNvPr id="202" name="Google Shape;202;p33"/>
          <p:cNvSpPr txBox="1"/>
          <p:nvPr/>
        </p:nvSpPr>
        <p:spPr>
          <a:xfrm>
            <a:off x="311700" y="1238175"/>
            <a:ext cx="8039400" cy="1954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Open Sans"/>
              <a:buChar char="●"/>
            </a:pPr>
            <a:r>
              <a:rPr lang="tr" sz="2300">
                <a:latin typeface="Economica"/>
                <a:ea typeface="Economica"/>
                <a:cs typeface="Economica"/>
                <a:sym typeface="Economica"/>
              </a:rPr>
              <a:t>BERT tokenizer is imported</a:t>
            </a:r>
            <a:endParaRPr sz="2300">
              <a:latin typeface="Economica"/>
              <a:ea typeface="Economica"/>
              <a:cs typeface="Economica"/>
              <a:sym typeface="Economica"/>
            </a:endParaRPr>
          </a:p>
          <a:p>
            <a:pPr indent="-374650" lvl="0" marL="457200" rtl="0" algn="l">
              <a:spcBef>
                <a:spcPts val="0"/>
              </a:spcBef>
              <a:spcAft>
                <a:spcPts val="0"/>
              </a:spcAft>
              <a:buSzPts val="2300"/>
              <a:buFont typeface="Economica"/>
              <a:buChar char="●"/>
            </a:pPr>
            <a:r>
              <a:rPr lang="tr" sz="2300">
                <a:latin typeface="Economica"/>
                <a:ea typeface="Economica"/>
                <a:cs typeface="Economica"/>
                <a:sym typeface="Economica"/>
              </a:rPr>
              <a:t>Input vector’s length is 50 which is the maximum title length</a:t>
            </a:r>
            <a:endParaRPr sz="2300">
              <a:latin typeface="Economica"/>
              <a:ea typeface="Economica"/>
              <a:cs typeface="Economica"/>
              <a:sym typeface="Economica"/>
            </a:endParaRPr>
          </a:p>
          <a:p>
            <a:pPr indent="-374650" lvl="0" marL="457200" rtl="0" algn="l">
              <a:spcBef>
                <a:spcPts val="0"/>
              </a:spcBef>
              <a:spcAft>
                <a:spcPts val="0"/>
              </a:spcAft>
              <a:buSzPts val="2300"/>
              <a:buFont typeface="Open Sans"/>
              <a:buChar char="●"/>
            </a:pPr>
            <a:r>
              <a:rPr lang="tr" sz="2300">
                <a:latin typeface="Economica"/>
                <a:ea typeface="Economica"/>
                <a:cs typeface="Economica"/>
                <a:sym typeface="Economica"/>
              </a:rPr>
              <a:t>80% → training; 20% → test</a:t>
            </a:r>
            <a:endParaRPr sz="2300">
              <a:latin typeface="Economica"/>
              <a:ea typeface="Economica"/>
              <a:cs typeface="Economica"/>
              <a:sym typeface="Economica"/>
            </a:endParaRPr>
          </a:p>
          <a:p>
            <a:pPr indent="-374650" lvl="0" marL="457200" rtl="0" algn="l">
              <a:spcBef>
                <a:spcPts val="0"/>
              </a:spcBef>
              <a:spcAft>
                <a:spcPts val="0"/>
              </a:spcAft>
              <a:buSzPts val="2300"/>
              <a:buFont typeface="Economica"/>
              <a:buChar char="●"/>
            </a:pPr>
            <a:r>
              <a:rPr lang="tr" sz="2300">
                <a:latin typeface="Economica"/>
                <a:ea typeface="Economica"/>
                <a:cs typeface="Economica"/>
                <a:sym typeface="Economica"/>
              </a:rPr>
              <a:t>Batch size: 32, epoch number: 5</a:t>
            </a:r>
            <a:endParaRPr sz="2300">
              <a:latin typeface="Economica"/>
              <a:ea typeface="Economica"/>
              <a:cs typeface="Economica"/>
              <a:sym typeface="Economica"/>
            </a:endParaRPr>
          </a:p>
          <a:p>
            <a:pPr indent="-374650" lvl="0" marL="457200" rtl="0" algn="l">
              <a:spcBef>
                <a:spcPts val="0"/>
              </a:spcBef>
              <a:spcAft>
                <a:spcPts val="0"/>
              </a:spcAft>
              <a:buSzPts val="2300"/>
              <a:buFont typeface="Open Sans"/>
              <a:buChar char="●"/>
            </a:pPr>
            <a:r>
              <a:rPr lang="tr" sz="2300">
                <a:latin typeface="Economica"/>
                <a:ea typeface="Economica"/>
                <a:cs typeface="Economica"/>
                <a:sym typeface="Economica"/>
              </a:rPr>
              <a:t>F1 Score: 0.92</a:t>
            </a:r>
            <a:endParaRPr sz="2300">
              <a:latin typeface="Economica"/>
              <a:ea typeface="Economica"/>
              <a:cs typeface="Economica"/>
              <a:sym typeface="Economica"/>
            </a:endParaRPr>
          </a:p>
        </p:txBody>
      </p:sp>
      <p:pic>
        <p:nvPicPr>
          <p:cNvPr id="203" name="Google Shape;203;p33"/>
          <p:cNvPicPr preferRelativeResize="0"/>
          <p:nvPr/>
        </p:nvPicPr>
        <p:blipFill rotWithShape="1">
          <a:blip r:embed="rId4">
            <a:alphaModFix/>
          </a:blip>
          <a:srcRect b="0" l="0" r="0" t="0"/>
          <a:stretch/>
        </p:blipFill>
        <p:spPr>
          <a:xfrm>
            <a:off x="217625" y="3283925"/>
            <a:ext cx="4834200" cy="10586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Financial Data Preparation</a:t>
            </a:r>
            <a:endParaRPr/>
          </a:p>
        </p:txBody>
      </p:sp>
      <p:sp>
        <p:nvSpPr>
          <p:cNvPr id="209" name="Google Shape;209;p34"/>
          <p:cNvSpPr txBox="1"/>
          <p:nvPr/>
        </p:nvSpPr>
        <p:spPr>
          <a:xfrm>
            <a:off x="311700" y="1054850"/>
            <a:ext cx="85929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Open Sans"/>
              <a:buChar char="●"/>
            </a:pPr>
            <a:r>
              <a:rPr lang="tr" sz="2200">
                <a:latin typeface="Economica"/>
                <a:ea typeface="Economica"/>
                <a:cs typeface="Economica"/>
                <a:sym typeface="Economica"/>
              </a:rPr>
              <a:t>YahooFinancials Python module is used for BTC historical data</a:t>
            </a:r>
            <a:endParaRPr sz="2200">
              <a:latin typeface="Economica"/>
              <a:ea typeface="Economica"/>
              <a:cs typeface="Economica"/>
              <a:sym typeface="Economica"/>
            </a:endParaRPr>
          </a:p>
          <a:p>
            <a:pPr indent="-368300" lvl="0" marL="457200" rtl="0" algn="l">
              <a:spcBef>
                <a:spcPts val="0"/>
              </a:spcBef>
              <a:spcAft>
                <a:spcPts val="0"/>
              </a:spcAft>
              <a:buSzPts val="2200"/>
              <a:buFont typeface="Economica"/>
              <a:buChar char="●"/>
            </a:pPr>
            <a:r>
              <a:rPr lang="tr" sz="2200">
                <a:latin typeface="Economica"/>
                <a:ea typeface="Economica"/>
                <a:cs typeface="Economica"/>
                <a:sym typeface="Economica"/>
              </a:rPr>
              <a:t>USDI and Dow Jones historical data </a:t>
            </a:r>
            <a:endParaRPr sz="2200">
              <a:latin typeface="Economica"/>
              <a:ea typeface="Economica"/>
              <a:cs typeface="Economica"/>
              <a:sym typeface="Economica"/>
            </a:endParaRPr>
          </a:p>
          <a:p>
            <a:pPr indent="-368300" lvl="0" marL="457200" rtl="0" algn="l">
              <a:spcBef>
                <a:spcPts val="0"/>
              </a:spcBef>
              <a:spcAft>
                <a:spcPts val="0"/>
              </a:spcAft>
              <a:buSzPts val="2200"/>
              <a:buFont typeface="Economica"/>
              <a:buChar char="●"/>
            </a:pPr>
            <a:r>
              <a:rPr lang="tr" sz="2200">
                <a:latin typeface="Economica"/>
                <a:ea typeface="Economica"/>
                <a:cs typeface="Economica"/>
                <a:sym typeface="Economica"/>
              </a:rPr>
              <a:t>Average daily sentiment score → Score column</a:t>
            </a:r>
            <a:endParaRPr sz="2200">
              <a:latin typeface="Economica"/>
              <a:ea typeface="Economica"/>
              <a:cs typeface="Economica"/>
              <a:sym typeface="Economica"/>
            </a:endParaRPr>
          </a:p>
          <a:p>
            <a:pPr indent="-368300" lvl="0" marL="457200" rtl="0" algn="l">
              <a:spcBef>
                <a:spcPts val="0"/>
              </a:spcBef>
              <a:spcAft>
                <a:spcPts val="0"/>
              </a:spcAft>
              <a:buSzPts val="2200"/>
              <a:buFont typeface="Economica"/>
              <a:buChar char="●"/>
            </a:pPr>
            <a:r>
              <a:rPr lang="tr" sz="2200">
                <a:latin typeface="Economica"/>
                <a:ea typeface="Economica"/>
                <a:cs typeface="Economica"/>
                <a:sym typeface="Economica"/>
              </a:rPr>
              <a:t>Next day price change compared to </a:t>
            </a:r>
            <a:r>
              <a:rPr lang="tr" sz="2200">
                <a:latin typeface="Economica"/>
                <a:ea typeface="Economica"/>
                <a:cs typeface="Economica"/>
                <a:sym typeface="Economica"/>
              </a:rPr>
              <a:t>relevant</a:t>
            </a:r>
            <a:r>
              <a:rPr lang="tr" sz="2200">
                <a:latin typeface="Economica"/>
                <a:ea typeface="Economica"/>
                <a:cs typeface="Economica"/>
                <a:sym typeface="Economica"/>
              </a:rPr>
              <a:t> day → Target column</a:t>
            </a:r>
            <a:endParaRPr sz="2200">
              <a:latin typeface="Economica"/>
              <a:ea typeface="Economica"/>
              <a:cs typeface="Economica"/>
              <a:sym typeface="Economica"/>
            </a:endParaRPr>
          </a:p>
          <a:p>
            <a:pPr indent="0" lvl="0" marL="0" rtl="0" algn="l">
              <a:spcBef>
                <a:spcPts val="0"/>
              </a:spcBef>
              <a:spcAft>
                <a:spcPts val="0"/>
              </a:spcAft>
              <a:buNone/>
            </a:pPr>
            <a:r>
              <a:t/>
            </a:r>
            <a:endParaRPr sz="2200">
              <a:latin typeface="Economica"/>
              <a:ea typeface="Economica"/>
              <a:cs typeface="Economica"/>
              <a:sym typeface="Economica"/>
            </a:endParaRPr>
          </a:p>
        </p:txBody>
      </p:sp>
      <p:pic>
        <p:nvPicPr>
          <p:cNvPr id="210" name="Google Shape;210;p34"/>
          <p:cNvPicPr preferRelativeResize="0"/>
          <p:nvPr/>
        </p:nvPicPr>
        <p:blipFill>
          <a:blip r:embed="rId3">
            <a:alphaModFix/>
          </a:blip>
          <a:stretch>
            <a:fillRect/>
          </a:stretch>
        </p:blipFill>
        <p:spPr>
          <a:xfrm>
            <a:off x="2878625" y="2571750"/>
            <a:ext cx="3386744" cy="2427975"/>
          </a:xfrm>
          <a:prstGeom prst="rect">
            <a:avLst/>
          </a:prstGeom>
          <a:noFill/>
          <a:ln>
            <a:noFill/>
          </a:ln>
        </p:spPr>
      </p:pic>
      <p:sp>
        <p:nvSpPr>
          <p:cNvPr id="211" name="Google Shape;211;p34"/>
          <p:cNvSpPr/>
          <p:nvPr/>
        </p:nvSpPr>
        <p:spPr>
          <a:xfrm>
            <a:off x="4142375" y="2805225"/>
            <a:ext cx="579000" cy="356700"/>
          </a:xfrm>
          <a:prstGeom prst="rect">
            <a:avLst/>
          </a:prstGeom>
          <a:noFill/>
          <a:ln cap="flat" cmpd="sng" w="19050">
            <a:solidFill>
              <a:srgbClr val="EF773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34"/>
          <p:cNvCxnSpPr>
            <a:stCxn id="211" idx="3"/>
          </p:cNvCxnSpPr>
          <p:nvPr/>
        </p:nvCxnSpPr>
        <p:spPr>
          <a:xfrm flipH="1" rot="10800000">
            <a:off x="4721375" y="2934375"/>
            <a:ext cx="1235400" cy="49200"/>
          </a:xfrm>
          <a:prstGeom prst="straightConnector1">
            <a:avLst/>
          </a:prstGeom>
          <a:noFill/>
          <a:ln cap="flat" cmpd="sng" w="9525">
            <a:solidFill>
              <a:srgbClr val="EF773B"/>
            </a:solidFill>
            <a:prstDash val="solid"/>
            <a:round/>
            <a:headEnd len="med" w="med" type="none"/>
            <a:tailEnd len="med" w="med" type="triangle"/>
          </a:ln>
        </p:spPr>
      </p:cxnSp>
      <p:sp>
        <p:nvSpPr>
          <p:cNvPr id="213" name="Google Shape;213;p34"/>
          <p:cNvSpPr/>
          <p:nvPr/>
        </p:nvSpPr>
        <p:spPr>
          <a:xfrm>
            <a:off x="4142375" y="3017175"/>
            <a:ext cx="579000" cy="3153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34"/>
          <p:cNvCxnSpPr>
            <a:stCxn id="213" idx="3"/>
          </p:cNvCxnSpPr>
          <p:nvPr/>
        </p:nvCxnSpPr>
        <p:spPr>
          <a:xfrm flipH="1" rot="10800000">
            <a:off x="4721375" y="3089625"/>
            <a:ext cx="1219800" cy="85200"/>
          </a:xfrm>
          <a:prstGeom prst="straightConnector1">
            <a:avLst/>
          </a:prstGeom>
          <a:noFill/>
          <a:ln cap="flat" cmpd="sng" w="9525">
            <a:solidFill>
              <a:srgbClr val="FF00FF"/>
            </a:solidFill>
            <a:prstDash val="solid"/>
            <a:round/>
            <a:headEnd len="med" w="med" type="none"/>
            <a:tailEnd len="med" w="med" type="triangle"/>
          </a:ln>
        </p:spPr>
      </p:cxnSp>
      <p:sp>
        <p:nvSpPr>
          <p:cNvPr id="215" name="Google Shape;215;p34"/>
          <p:cNvSpPr txBox="1"/>
          <p:nvPr/>
        </p:nvSpPr>
        <p:spPr>
          <a:xfrm>
            <a:off x="6265375" y="2686325"/>
            <a:ext cx="141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sz="1100">
                <a:solidFill>
                  <a:srgbClr val="FF9900"/>
                </a:solidFill>
                <a:latin typeface="Economica"/>
                <a:ea typeface="Economica"/>
                <a:cs typeface="Economica"/>
                <a:sym typeface="Economica"/>
              </a:rPr>
              <a:t>-1:  price will decrease</a:t>
            </a:r>
            <a:endParaRPr b="1" i="1" sz="1100">
              <a:solidFill>
                <a:srgbClr val="FF9900"/>
              </a:solidFill>
              <a:latin typeface="Economica"/>
              <a:ea typeface="Economica"/>
              <a:cs typeface="Economica"/>
              <a:sym typeface="Economica"/>
            </a:endParaRPr>
          </a:p>
        </p:txBody>
      </p:sp>
      <p:sp>
        <p:nvSpPr>
          <p:cNvPr id="216" name="Google Shape;216;p34"/>
          <p:cNvSpPr txBox="1"/>
          <p:nvPr/>
        </p:nvSpPr>
        <p:spPr>
          <a:xfrm>
            <a:off x="6288525" y="2893025"/>
            <a:ext cx="141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sz="1100">
                <a:solidFill>
                  <a:srgbClr val="FF00FF"/>
                </a:solidFill>
                <a:latin typeface="Economica"/>
                <a:ea typeface="Economica"/>
                <a:cs typeface="Economica"/>
                <a:sym typeface="Economica"/>
              </a:rPr>
              <a:t>1:  price will increase</a:t>
            </a:r>
            <a:endParaRPr b="1" i="1" sz="1100">
              <a:solidFill>
                <a:srgbClr val="FF00FF"/>
              </a:solidFill>
              <a:latin typeface="Economica"/>
              <a:ea typeface="Economica"/>
              <a:cs typeface="Economica"/>
              <a:sym typeface="Economica"/>
            </a:endParaRPr>
          </a:p>
        </p:txBody>
      </p:sp>
      <p:sp>
        <p:nvSpPr>
          <p:cNvPr id="217" name="Google Shape;217;p34"/>
          <p:cNvSpPr/>
          <p:nvPr/>
        </p:nvSpPr>
        <p:spPr>
          <a:xfrm>
            <a:off x="4111350" y="4309500"/>
            <a:ext cx="579000" cy="3153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34"/>
          <p:cNvCxnSpPr>
            <a:stCxn id="217" idx="3"/>
          </p:cNvCxnSpPr>
          <p:nvPr/>
        </p:nvCxnSpPr>
        <p:spPr>
          <a:xfrm flipH="1" rot="10800000">
            <a:off x="4690350" y="4392150"/>
            <a:ext cx="1318200" cy="75000"/>
          </a:xfrm>
          <a:prstGeom prst="straightConnector1">
            <a:avLst/>
          </a:prstGeom>
          <a:noFill/>
          <a:ln cap="flat" cmpd="sng" w="9525">
            <a:solidFill>
              <a:srgbClr val="E06666"/>
            </a:solidFill>
            <a:prstDash val="solid"/>
            <a:round/>
            <a:headEnd len="med" w="med" type="none"/>
            <a:tailEnd len="med" w="med" type="triangle"/>
          </a:ln>
        </p:spPr>
      </p:cxnSp>
      <p:sp>
        <p:nvSpPr>
          <p:cNvPr id="219" name="Google Shape;219;p34"/>
          <p:cNvSpPr txBox="1"/>
          <p:nvPr/>
        </p:nvSpPr>
        <p:spPr>
          <a:xfrm>
            <a:off x="6288525" y="4172425"/>
            <a:ext cx="141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tr" sz="1100">
                <a:solidFill>
                  <a:srgbClr val="E06666"/>
                </a:solidFill>
                <a:latin typeface="Economica"/>
                <a:ea typeface="Economica"/>
                <a:cs typeface="Economica"/>
                <a:sym typeface="Economica"/>
              </a:rPr>
              <a:t>0</a:t>
            </a:r>
            <a:r>
              <a:rPr b="1" i="1" lang="tr" sz="1100">
                <a:solidFill>
                  <a:srgbClr val="E06666"/>
                </a:solidFill>
                <a:latin typeface="Economica"/>
                <a:ea typeface="Economica"/>
                <a:cs typeface="Economica"/>
                <a:sym typeface="Economica"/>
              </a:rPr>
              <a:t>:  price will be same</a:t>
            </a:r>
            <a:endParaRPr b="1" i="1" sz="1100">
              <a:solidFill>
                <a:srgbClr val="E06666"/>
              </a:solidFill>
              <a:latin typeface="Economica"/>
              <a:ea typeface="Economica"/>
              <a:cs typeface="Economica"/>
              <a:sym typeface="Economica"/>
            </a:endParaRPr>
          </a:p>
        </p:txBody>
      </p:sp>
      <p:sp>
        <p:nvSpPr>
          <p:cNvPr id="220" name="Google Shape;220;p34"/>
          <p:cNvSpPr/>
          <p:nvPr/>
        </p:nvSpPr>
        <p:spPr>
          <a:xfrm>
            <a:off x="5998175" y="2810400"/>
            <a:ext cx="224100" cy="1449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p:nvPr/>
        </p:nvSpPr>
        <p:spPr>
          <a:xfrm>
            <a:off x="5999025" y="2983575"/>
            <a:ext cx="224100" cy="144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p:nvPr/>
        </p:nvSpPr>
        <p:spPr>
          <a:xfrm>
            <a:off x="6044700" y="4325025"/>
            <a:ext cx="177600" cy="118800"/>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Next Day’s BTC Price Prediction</a:t>
            </a:r>
            <a:endParaRPr/>
          </a:p>
        </p:txBody>
      </p:sp>
      <p:sp>
        <p:nvSpPr>
          <p:cNvPr id="228" name="Google Shape;228;p35"/>
          <p:cNvSpPr txBox="1"/>
          <p:nvPr>
            <p:ph idx="1" type="body"/>
          </p:nvPr>
        </p:nvSpPr>
        <p:spPr>
          <a:xfrm>
            <a:off x="193075" y="1311175"/>
            <a:ext cx="42603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tr" sz="1700"/>
              <a:t>First Prediction System’s ML Models</a:t>
            </a:r>
            <a:endParaRPr b="1" sz="1700"/>
          </a:p>
          <a:p>
            <a:pPr indent="0" lvl="0" marL="0" rtl="0" algn="ctr">
              <a:spcBef>
                <a:spcPts val="1200"/>
              </a:spcBef>
              <a:spcAft>
                <a:spcPts val="0"/>
              </a:spcAft>
              <a:buNone/>
            </a:pPr>
            <a:r>
              <a:rPr lang="tr" sz="1700" u="sng"/>
              <a:t>Feature variables</a:t>
            </a:r>
            <a:r>
              <a:rPr lang="tr" sz="1700"/>
              <a:t>:</a:t>
            </a:r>
            <a:endParaRPr sz="1700"/>
          </a:p>
          <a:p>
            <a:pPr indent="0" lvl="0" marL="0" rtl="0" algn="ctr">
              <a:spcBef>
                <a:spcPts val="1200"/>
              </a:spcBef>
              <a:spcAft>
                <a:spcPts val="1200"/>
              </a:spcAft>
              <a:buNone/>
            </a:pPr>
            <a:r>
              <a:rPr lang="tr" sz="1700"/>
              <a:t>Price and sentiment scores </a:t>
            </a:r>
            <a:endParaRPr sz="1700"/>
          </a:p>
        </p:txBody>
      </p:sp>
      <p:sp>
        <p:nvSpPr>
          <p:cNvPr id="229" name="Google Shape;229;p35"/>
          <p:cNvSpPr txBox="1"/>
          <p:nvPr>
            <p:ph idx="1" type="body"/>
          </p:nvPr>
        </p:nvSpPr>
        <p:spPr>
          <a:xfrm>
            <a:off x="4701650" y="1311175"/>
            <a:ext cx="4327800" cy="183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tr" sz="1700"/>
              <a:t>Second </a:t>
            </a:r>
            <a:r>
              <a:rPr b="1" lang="tr" sz="1700"/>
              <a:t>Prediction System’s ML Models</a:t>
            </a:r>
            <a:endParaRPr b="1" sz="1700"/>
          </a:p>
          <a:p>
            <a:pPr indent="0" lvl="0" marL="0" rtl="0" algn="ctr">
              <a:spcBef>
                <a:spcPts val="1200"/>
              </a:spcBef>
              <a:spcAft>
                <a:spcPts val="0"/>
              </a:spcAft>
              <a:buNone/>
            </a:pPr>
            <a:r>
              <a:rPr lang="tr" sz="1700" u="sng"/>
              <a:t>Feature variables</a:t>
            </a:r>
            <a:r>
              <a:rPr lang="tr" sz="1700"/>
              <a:t>:</a:t>
            </a:r>
            <a:endParaRPr b="1" sz="1700"/>
          </a:p>
          <a:p>
            <a:pPr indent="0" lvl="0" marL="0" rtl="0" algn="ctr">
              <a:spcBef>
                <a:spcPts val="1200"/>
              </a:spcBef>
              <a:spcAft>
                <a:spcPts val="1200"/>
              </a:spcAft>
              <a:buNone/>
            </a:pPr>
            <a:r>
              <a:rPr lang="tr" sz="1700"/>
              <a:t>Price, USDI, Dow Jones, and sentiment scores </a:t>
            </a:r>
            <a:endParaRPr sz="1700"/>
          </a:p>
        </p:txBody>
      </p:sp>
      <p:sp>
        <p:nvSpPr>
          <p:cNvPr id="230" name="Google Shape;230;p35"/>
          <p:cNvSpPr txBox="1"/>
          <p:nvPr/>
        </p:nvSpPr>
        <p:spPr>
          <a:xfrm>
            <a:off x="311700" y="3531400"/>
            <a:ext cx="83055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Open Sans"/>
              <a:buChar char="●"/>
            </a:pPr>
            <a:r>
              <a:rPr lang="tr" sz="1700">
                <a:latin typeface="Open Sans"/>
                <a:ea typeface="Open Sans"/>
                <a:cs typeface="Open Sans"/>
                <a:sym typeface="Open Sans"/>
              </a:rPr>
              <a:t>Target column is selected as target variable for both</a:t>
            </a:r>
            <a:endParaRPr sz="1700">
              <a:latin typeface="Open Sans"/>
              <a:ea typeface="Open Sans"/>
              <a:cs typeface="Open Sans"/>
              <a:sym typeface="Open Sans"/>
            </a:endParaRPr>
          </a:p>
        </p:txBody>
      </p:sp>
      <p:pic>
        <p:nvPicPr>
          <p:cNvPr id="231" name="Google Shape;231;p35"/>
          <p:cNvPicPr preferRelativeResize="0"/>
          <p:nvPr/>
        </p:nvPicPr>
        <p:blipFill>
          <a:blip r:embed="rId3">
            <a:alphaModFix/>
          </a:blip>
          <a:stretch>
            <a:fillRect/>
          </a:stretch>
        </p:blipFill>
        <p:spPr>
          <a:xfrm>
            <a:off x="7125450" y="272150"/>
            <a:ext cx="1706850" cy="918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Resampling Method: SMOTE-Tomek</a:t>
            </a:r>
            <a:endParaRPr/>
          </a:p>
        </p:txBody>
      </p:sp>
      <p:pic>
        <p:nvPicPr>
          <p:cNvPr id="237" name="Google Shape;237;p36" title="Points scored"/>
          <p:cNvPicPr preferRelativeResize="0"/>
          <p:nvPr/>
        </p:nvPicPr>
        <p:blipFill>
          <a:blip r:embed="rId3">
            <a:alphaModFix/>
          </a:blip>
          <a:stretch>
            <a:fillRect/>
          </a:stretch>
        </p:blipFill>
        <p:spPr>
          <a:xfrm>
            <a:off x="311700" y="1879725"/>
            <a:ext cx="4153326" cy="2568125"/>
          </a:xfrm>
          <a:prstGeom prst="rect">
            <a:avLst/>
          </a:prstGeom>
          <a:noFill/>
          <a:ln>
            <a:noFill/>
          </a:ln>
        </p:spPr>
      </p:pic>
      <p:sp>
        <p:nvSpPr>
          <p:cNvPr id="238" name="Google Shape;238;p36"/>
          <p:cNvSpPr txBox="1"/>
          <p:nvPr/>
        </p:nvSpPr>
        <p:spPr>
          <a:xfrm>
            <a:off x="311700" y="1400700"/>
            <a:ext cx="3837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600">
                <a:latin typeface="Economica"/>
                <a:ea typeface="Economica"/>
                <a:cs typeface="Economica"/>
                <a:sym typeface="Economica"/>
              </a:rPr>
              <a:t>Original training data</a:t>
            </a:r>
            <a:endParaRPr b="1" sz="1600">
              <a:latin typeface="Economica"/>
              <a:ea typeface="Economica"/>
              <a:cs typeface="Economica"/>
              <a:sym typeface="Economica"/>
            </a:endParaRPr>
          </a:p>
        </p:txBody>
      </p:sp>
      <p:sp>
        <p:nvSpPr>
          <p:cNvPr id="239" name="Google Shape;239;p36"/>
          <p:cNvSpPr txBox="1"/>
          <p:nvPr/>
        </p:nvSpPr>
        <p:spPr>
          <a:xfrm>
            <a:off x="4832563" y="1400700"/>
            <a:ext cx="3837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600">
                <a:latin typeface="Economica"/>
                <a:ea typeface="Economica"/>
                <a:cs typeface="Economica"/>
                <a:sym typeface="Economica"/>
              </a:rPr>
              <a:t>Balanced </a:t>
            </a:r>
            <a:r>
              <a:rPr b="1" lang="tr" sz="1600">
                <a:latin typeface="Economica"/>
                <a:ea typeface="Economica"/>
                <a:cs typeface="Economica"/>
                <a:sym typeface="Economica"/>
              </a:rPr>
              <a:t>training data</a:t>
            </a:r>
            <a:endParaRPr b="1" sz="1600">
              <a:latin typeface="Economica"/>
              <a:ea typeface="Economica"/>
              <a:cs typeface="Economica"/>
              <a:sym typeface="Economica"/>
            </a:endParaRPr>
          </a:p>
        </p:txBody>
      </p:sp>
      <p:pic>
        <p:nvPicPr>
          <p:cNvPr id="240" name="Google Shape;240;p36" title="Points scored"/>
          <p:cNvPicPr preferRelativeResize="0"/>
          <p:nvPr/>
        </p:nvPicPr>
        <p:blipFill>
          <a:blip r:embed="rId4">
            <a:alphaModFix/>
          </a:blip>
          <a:stretch>
            <a:fillRect/>
          </a:stretch>
        </p:blipFill>
        <p:spPr>
          <a:xfrm>
            <a:off x="4628875" y="1879725"/>
            <a:ext cx="4153326" cy="2568142"/>
          </a:xfrm>
          <a:prstGeom prst="rect">
            <a:avLst/>
          </a:prstGeom>
          <a:noFill/>
          <a:ln>
            <a:noFill/>
          </a:ln>
        </p:spPr>
      </p:pic>
      <p:sp>
        <p:nvSpPr>
          <p:cNvPr id="241" name="Google Shape;241;p36"/>
          <p:cNvSpPr txBox="1"/>
          <p:nvPr/>
        </p:nvSpPr>
        <p:spPr>
          <a:xfrm>
            <a:off x="311700" y="4495800"/>
            <a:ext cx="38376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Open Sans"/>
                <a:ea typeface="Open Sans"/>
                <a:cs typeface="Open Sans"/>
                <a:sym typeface="Open Sans"/>
              </a:rPr>
              <a:t>classes → 0: neutral; 1: positive; -1: negative</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tr"/>
              <a:t>Findings and Discussion</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First Prediction System - Algorithms Evaluation</a:t>
            </a:r>
            <a:endParaRPr/>
          </a:p>
        </p:txBody>
      </p:sp>
      <p:sp>
        <p:nvSpPr>
          <p:cNvPr id="252" name="Google Shape;252;p38"/>
          <p:cNvSpPr txBox="1"/>
          <p:nvPr/>
        </p:nvSpPr>
        <p:spPr>
          <a:xfrm>
            <a:off x="5303875" y="1503800"/>
            <a:ext cx="3642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tr">
                <a:latin typeface="Open Sans"/>
                <a:ea typeface="Open Sans"/>
                <a:cs typeface="Open Sans"/>
                <a:sym typeface="Open Sans"/>
              </a:rPr>
              <a:t>RF models and SVM model with balanced data </a:t>
            </a:r>
            <a:r>
              <a:rPr lang="tr">
                <a:latin typeface="Open Sans"/>
                <a:ea typeface="Open Sans"/>
                <a:cs typeface="Open Sans"/>
                <a:sym typeface="Open Sans"/>
              </a:rPr>
              <a:t>can </a:t>
            </a:r>
            <a:r>
              <a:rPr lang="tr">
                <a:latin typeface="Open Sans"/>
                <a:ea typeface="Open Sans"/>
                <a:cs typeface="Open Sans"/>
                <a:sym typeface="Open Sans"/>
              </a:rPr>
              <a:t>classify all classes.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tr">
                <a:latin typeface="Open Sans"/>
                <a:ea typeface="Open Sans"/>
                <a:cs typeface="Open Sans"/>
                <a:sym typeface="Open Sans"/>
              </a:rPr>
              <a:t>LR </a:t>
            </a:r>
            <a:r>
              <a:rPr lang="tr">
                <a:solidFill>
                  <a:schemeClr val="dk1"/>
                </a:solidFill>
                <a:latin typeface="Open Sans"/>
                <a:ea typeface="Open Sans"/>
                <a:cs typeface="Open Sans"/>
                <a:sym typeface="Open Sans"/>
              </a:rPr>
              <a:t>model </a:t>
            </a:r>
            <a:r>
              <a:rPr lang="tr">
                <a:latin typeface="Open Sans"/>
                <a:ea typeface="Open Sans"/>
                <a:cs typeface="Open Sans"/>
                <a:sym typeface="Open Sans"/>
              </a:rPr>
              <a:t>with original data </a:t>
            </a:r>
            <a:r>
              <a:rPr lang="tr">
                <a:latin typeface="Open Sans"/>
                <a:ea typeface="Open Sans"/>
                <a:cs typeface="Open Sans"/>
                <a:sym typeface="Open Sans"/>
              </a:rPr>
              <a:t>can </a:t>
            </a:r>
            <a:r>
              <a:rPr lang="tr">
                <a:latin typeface="Open Sans"/>
                <a:ea typeface="Open Sans"/>
                <a:cs typeface="Open Sans"/>
                <a:sym typeface="Open Sans"/>
              </a:rPr>
              <a:t>only classify ‘0’ class.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tr">
                <a:solidFill>
                  <a:schemeClr val="dk1"/>
                </a:solidFill>
                <a:latin typeface="Open Sans"/>
                <a:ea typeface="Open Sans"/>
                <a:cs typeface="Open Sans"/>
                <a:sym typeface="Open Sans"/>
              </a:rPr>
              <a:t>SVM model with original data model can only classify ‘0’ class.</a:t>
            </a:r>
            <a:endParaRPr>
              <a:solidFill>
                <a:schemeClr val="dk1"/>
              </a:solidFill>
              <a:latin typeface="Open Sans"/>
              <a:ea typeface="Open Sans"/>
              <a:cs typeface="Open Sans"/>
              <a:sym typeface="Open Sans"/>
            </a:endParaRPr>
          </a:p>
        </p:txBody>
      </p:sp>
      <p:sp>
        <p:nvSpPr>
          <p:cNvPr id="253" name="Google Shape;253;p38"/>
          <p:cNvSpPr txBox="1"/>
          <p:nvPr/>
        </p:nvSpPr>
        <p:spPr>
          <a:xfrm>
            <a:off x="552275" y="4260700"/>
            <a:ext cx="3814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100">
                <a:latin typeface="Open Sans"/>
                <a:ea typeface="Open Sans"/>
                <a:cs typeface="Open Sans"/>
                <a:sym typeface="Open Sans"/>
              </a:rPr>
              <a:t>LR: Logistic Regression model</a:t>
            </a:r>
            <a:endParaRPr sz="1100">
              <a:latin typeface="Open Sans"/>
              <a:ea typeface="Open Sans"/>
              <a:cs typeface="Open Sans"/>
              <a:sym typeface="Open Sans"/>
            </a:endParaRPr>
          </a:p>
          <a:p>
            <a:pPr indent="0" lvl="0" marL="0" rtl="0" algn="l">
              <a:spcBef>
                <a:spcPts val="0"/>
              </a:spcBef>
              <a:spcAft>
                <a:spcPts val="0"/>
              </a:spcAft>
              <a:buNone/>
            </a:pPr>
            <a:r>
              <a:rPr lang="tr" sz="1100">
                <a:latin typeface="Open Sans"/>
                <a:ea typeface="Open Sans"/>
                <a:cs typeface="Open Sans"/>
                <a:sym typeface="Open Sans"/>
              </a:rPr>
              <a:t>RF: Random Forest model</a:t>
            </a:r>
            <a:endParaRPr sz="1100">
              <a:latin typeface="Open Sans"/>
              <a:ea typeface="Open Sans"/>
              <a:cs typeface="Open Sans"/>
              <a:sym typeface="Open Sans"/>
            </a:endParaRPr>
          </a:p>
          <a:p>
            <a:pPr indent="0" lvl="0" marL="0" rtl="0" algn="l">
              <a:spcBef>
                <a:spcPts val="0"/>
              </a:spcBef>
              <a:spcAft>
                <a:spcPts val="0"/>
              </a:spcAft>
              <a:buNone/>
            </a:pPr>
            <a:r>
              <a:rPr lang="tr" sz="1100">
                <a:latin typeface="Open Sans"/>
                <a:ea typeface="Open Sans"/>
                <a:cs typeface="Open Sans"/>
                <a:sym typeface="Open Sans"/>
              </a:rPr>
              <a:t>SVM: Support Vector Machine model</a:t>
            </a:r>
            <a:endParaRPr sz="1100">
              <a:latin typeface="Open Sans"/>
              <a:ea typeface="Open Sans"/>
              <a:cs typeface="Open Sans"/>
              <a:sym typeface="Open Sans"/>
            </a:endParaRPr>
          </a:p>
        </p:txBody>
      </p:sp>
      <p:sp>
        <p:nvSpPr>
          <p:cNvPr id="254" name="Google Shape;254;p38"/>
          <p:cNvSpPr txBox="1"/>
          <p:nvPr/>
        </p:nvSpPr>
        <p:spPr>
          <a:xfrm>
            <a:off x="643925" y="1147225"/>
            <a:ext cx="4181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600">
                <a:latin typeface="Economica"/>
                <a:ea typeface="Economica"/>
                <a:cs typeface="Economica"/>
                <a:sym typeface="Economica"/>
              </a:rPr>
              <a:t>Accuracy Values(%) of Prediction Models</a:t>
            </a:r>
            <a:endParaRPr b="1" sz="1600">
              <a:latin typeface="Economica"/>
              <a:ea typeface="Economica"/>
              <a:cs typeface="Economica"/>
              <a:sym typeface="Economica"/>
            </a:endParaRPr>
          </a:p>
        </p:txBody>
      </p:sp>
      <p:pic>
        <p:nvPicPr>
          <p:cNvPr id="255" name="Google Shape;255;p38" title="Points scored"/>
          <p:cNvPicPr preferRelativeResize="0"/>
          <p:nvPr/>
        </p:nvPicPr>
        <p:blipFill rotWithShape="1">
          <a:blip r:embed="rId3">
            <a:alphaModFix/>
          </a:blip>
          <a:srcRect b="0" l="0" r="0" t="4452"/>
          <a:stretch/>
        </p:blipFill>
        <p:spPr>
          <a:xfrm>
            <a:off x="414800" y="1503800"/>
            <a:ext cx="4579776" cy="28318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Second</a:t>
            </a:r>
            <a:r>
              <a:rPr lang="tr"/>
              <a:t> Prediction System - Algorithms Evaluation</a:t>
            </a:r>
            <a:endParaRPr/>
          </a:p>
        </p:txBody>
      </p:sp>
      <p:pic>
        <p:nvPicPr>
          <p:cNvPr id="261" name="Google Shape;261;p39" title="Points scored"/>
          <p:cNvPicPr preferRelativeResize="0"/>
          <p:nvPr/>
        </p:nvPicPr>
        <p:blipFill rotWithShape="1">
          <a:blip r:embed="rId3">
            <a:alphaModFix/>
          </a:blip>
          <a:srcRect b="0" l="0" r="0" t="-3648"/>
          <a:stretch/>
        </p:blipFill>
        <p:spPr>
          <a:xfrm>
            <a:off x="311700" y="1343875"/>
            <a:ext cx="4717251" cy="2916824"/>
          </a:xfrm>
          <a:prstGeom prst="rect">
            <a:avLst/>
          </a:prstGeom>
          <a:noFill/>
          <a:ln>
            <a:noFill/>
          </a:ln>
        </p:spPr>
      </p:pic>
      <p:sp>
        <p:nvSpPr>
          <p:cNvPr id="262" name="Google Shape;262;p39"/>
          <p:cNvSpPr txBox="1"/>
          <p:nvPr/>
        </p:nvSpPr>
        <p:spPr>
          <a:xfrm>
            <a:off x="5303875" y="1503800"/>
            <a:ext cx="36429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tr">
                <a:latin typeface="Open Sans"/>
                <a:ea typeface="Open Sans"/>
                <a:cs typeface="Open Sans"/>
                <a:sym typeface="Open Sans"/>
              </a:rPr>
              <a:t>LR model with </a:t>
            </a:r>
            <a:r>
              <a:rPr lang="tr">
                <a:latin typeface="Open Sans"/>
                <a:ea typeface="Open Sans"/>
                <a:cs typeface="Open Sans"/>
                <a:sym typeface="Open Sans"/>
              </a:rPr>
              <a:t>balanced</a:t>
            </a:r>
            <a:r>
              <a:rPr lang="tr">
                <a:latin typeface="Open Sans"/>
                <a:ea typeface="Open Sans"/>
                <a:cs typeface="Open Sans"/>
                <a:sym typeface="Open Sans"/>
              </a:rPr>
              <a:t> data, </a:t>
            </a:r>
            <a:r>
              <a:rPr lang="tr">
                <a:latin typeface="Open Sans"/>
                <a:ea typeface="Open Sans"/>
                <a:cs typeface="Open Sans"/>
                <a:sym typeface="Open Sans"/>
              </a:rPr>
              <a:t>RF models and SVM model with balanced data can classify all classes.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tr">
                <a:latin typeface="Open Sans"/>
                <a:ea typeface="Open Sans"/>
                <a:cs typeface="Open Sans"/>
                <a:sym typeface="Open Sans"/>
              </a:rPr>
              <a:t>LR </a:t>
            </a:r>
            <a:r>
              <a:rPr lang="tr">
                <a:solidFill>
                  <a:schemeClr val="dk1"/>
                </a:solidFill>
                <a:latin typeface="Open Sans"/>
                <a:ea typeface="Open Sans"/>
                <a:cs typeface="Open Sans"/>
                <a:sym typeface="Open Sans"/>
              </a:rPr>
              <a:t>model </a:t>
            </a:r>
            <a:r>
              <a:rPr lang="tr">
                <a:latin typeface="Open Sans"/>
                <a:ea typeface="Open Sans"/>
                <a:cs typeface="Open Sans"/>
                <a:sym typeface="Open Sans"/>
              </a:rPr>
              <a:t>with original data can only classify ‘0’ class.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tr">
                <a:solidFill>
                  <a:schemeClr val="dk1"/>
                </a:solidFill>
                <a:latin typeface="Open Sans"/>
                <a:ea typeface="Open Sans"/>
                <a:cs typeface="Open Sans"/>
                <a:sym typeface="Open Sans"/>
              </a:rPr>
              <a:t>SVM model with original data model can only classify ‘0’ class.</a:t>
            </a:r>
            <a:endParaRPr>
              <a:solidFill>
                <a:schemeClr val="dk1"/>
              </a:solidFill>
              <a:latin typeface="Open Sans"/>
              <a:ea typeface="Open Sans"/>
              <a:cs typeface="Open Sans"/>
              <a:sym typeface="Open Sans"/>
            </a:endParaRPr>
          </a:p>
        </p:txBody>
      </p:sp>
      <p:sp>
        <p:nvSpPr>
          <p:cNvPr id="263" name="Google Shape;263;p39"/>
          <p:cNvSpPr txBox="1"/>
          <p:nvPr/>
        </p:nvSpPr>
        <p:spPr>
          <a:xfrm>
            <a:off x="552275" y="4260700"/>
            <a:ext cx="3814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100">
                <a:latin typeface="Open Sans"/>
                <a:ea typeface="Open Sans"/>
                <a:cs typeface="Open Sans"/>
                <a:sym typeface="Open Sans"/>
              </a:rPr>
              <a:t>LR: Logistic Regression model</a:t>
            </a:r>
            <a:endParaRPr sz="1100">
              <a:latin typeface="Open Sans"/>
              <a:ea typeface="Open Sans"/>
              <a:cs typeface="Open Sans"/>
              <a:sym typeface="Open Sans"/>
            </a:endParaRPr>
          </a:p>
          <a:p>
            <a:pPr indent="0" lvl="0" marL="0" rtl="0" algn="l">
              <a:spcBef>
                <a:spcPts val="0"/>
              </a:spcBef>
              <a:spcAft>
                <a:spcPts val="0"/>
              </a:spcAft>
              <a:buNone/>
            </a:pPr>
            <a:r>
              <a:rPr lang="tr" sz="1100">
                <a:latin typeface="Open Sans"/>
                <a:ea typeface="Open Sans"/>
                <a:cs typeface="Open Sans"/>
                <a:sym typeface="Open Sans"/>
              </a:rPr>
              <a:t>RF: Random Forest model</a:t>
            </a:r>
            <a:endParaRPr sz="1100">
              <a:latin typeface="Open Sans"/>
              <a:ea typeface="Open Sans"/>
              <a:cs typeface="Open Sans"/>
              <a:sym typeface="Open Sans"/>
            </a:endParaRPr>
          </a:p>
          <a:p>
            <a:pPr indent="0" lvl="0" marL="0" rtl="0" algn="l">
              <a:spcBef>
                <a:spcPts val="0"/>
              </a:spcBef>
              <a:spcAft>
                <a:spcPts val="0"/>
              </a:spcAft>
              <a:buNone/>
            </a:pPr>
            <a:r>
              <a:rPr lang="tr" sz="1100">
                <a:latin typeface="Open Sans"/>
                <a:ea typeface="Open Sans"/>
                <a:cs typeface="Open Sans"/>
                <a:sym typeface="Open Sans"/>
              </a:rPr>
              <a:t>SVM: Support Vector Machine model</a:t>
            </a:r>
            <a:endParaRPr sz="1100">
              <a:latin typeface="Open Sans"/>
              <a:ea typeface="Open Sans"/>
              <a:cs typeface="Open Sans"/>
              <a:sym typeface="Open Sans"/>
            </a:endParaRPr>
          </a:p>
        </p:txBody>
      </p:sp>
      <p:sp>
        <p:nvSpPr>
          <p:cNvPr id="264" name="Google Shape;264;p39"/>
          <p:cNvSpPr txBox="1"/>
          <p:nvPr/>
        </p:nvSpPr>
        <p:spPr>
          <a:xfrm>
            <a:off x="643925" y="1147225"/>
            <a:ext cx="4181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600">
                <a:latin typeface="Economica"/>
                <a:ea typeface="Economica"/>
                <a:cs typeface="Economica"/>
                <a:sym typeface="Economica"/>
              </a:rPr>
              <a:t>Accuracy Values(%) of Prediction Models</a:t>
            </a:r>
            <a:endParaRPr b="1" sz="1600">
              <a:latin typeface="Economica"/>
              <a:ea typeface="Economica"/>
              <a:cs typeface="Economica"/>
              <a:sym typeface="Economic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25865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Two Scenarios for Evaluation</a:t>
            </a:r>
            <a:endParaRPr/>
          </a:p>
        </p:txBody>
      </p:sp>
      <p:pic>
        <p:nvPicPr>
          <p:cNvPr id="270" name="Google Shape;270;p40"/>
          <p:cNvPicPr preferRelativeResize="0"/>
          <p:nvPr/>
        </p:nvPicPr>
        <p:blipFill>
          <a:blip r:embed="rId3">
            <a:alphaModFix/>
          </a:blip>
          <a:stretch>
            <a:fillRect/>
          </a:stretch>
        </p:blipFill>
        <p:spPr>
          <a:xfrm>
            <a:off x="311700" y="1307600"/>
            <a:ext cx="3244750" cy="3392250"/>
          </a:xfrm>
          <a:prstGeom prst="rect">
            <a:avLst/>
          </a:prstGeom>
          <a:noFill/>
          <a:ln>
            <a:noFill/>
          </a:ln>
        </p:spPr>
      </p:pic>
      <p:sp>
        <p:nvSpPr>
          <p:cNvPr id="271" name="Google Shape;271;p40"/>
          <p:cNvSpPr txBox="1"/>
          <p:nvPr/>
        </p:nvSpPr>
        <p:spPr>
          <a:xfrm>
            <a:off x="3706275" y="1307600"/>
            <a:ext cx="5601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800">
                <a:latin typeface="Open Sans"/>
                <a:ea typeface="Open Sans"/>
                <a:cs typeface="Open Sans"/>
                <a:sym typeface="Open Sans"/>
              </a:rPr>
              <a:t>First Scenario</a:t>
            </a:r>
            <a:r>
              <a:rPr lang="tr" sz="1800">
                <a:latin typeface="Open Sans"/>
                <a:ea typeface="Open Sans"/>
                <a:cs typeface="Open Sans"/>
                <a:sym typeface="Open Sans"/>
              </a:rPr>
              <a:t> : who wants to </a:t>
            </a:r>
            <a:r>
              <a:rPr b="1" lang="tr" sz="1800">
                <a:solidFill>
                  <a:srgbClr val="EF773B"/>
                </a:solidFill>
                <a:latin typeface="Open Sans"/>
                <a:ea typeface="Open Sans"/>
                <a:cs typeface="Open Sans"/>
                <a:sym typeface="Open Sans"/>
              </a:rPr>
              <a:t>buy </a:t>
            </a:r>
            <a:r>
              <a:rPr lang="tr" sz="1800">
                <a:latin typeface="Open Sans"/>
                <a:ea typeface="Open Sans"/>
                <a:cs typeface="Open Sans"/>
                <a:sym typeface="Open Sans"/>
              </a:rPr>
              <a:t>BTC</a:t>
            </a:r>
            <a:endParaRPr sz="1800">
              <a:latin typeface="Open Sans"/>
              <a:ea typeface="Open Sans"/>
              <a:cs typeface="Open Sans"/>
              <a:sym typeface="Open Sans"/>
            </a:endParaRPr>
          </a:p>
          <a:p>
            <a:pPr indent="0" lvl="0" marL="914400" rtl="0" algn="l">
              <a:spcBef>
                <a:spcPts val="0"/>
              </a:spcBef>
              <a:spcAft>
                <a:spcPts val="0"/>
              </a:spcAft>
              <a:buNone/>
            </a:pPr>
            <a:r>
              <a:rPr lang="tr" sz="1800">
                <a:latin typeface="Open Sans"/>
                <a:ea typeface="Open Sans"/>
                <a:cs typeface="Open Sans"/>
                <a:sym typeface="Open Sans"/>
              </a:rPr>
              <a:t>Consider → </a:t>
            </a:r>
            <a:r>
              <a:rPr b="1" lang="tr" sz="1800">
                <a:solidFill>
                  <a:srgbClr val="FF0000"/>
                </a:solidFill>
                <a:latin typeface="Open Sans"/>
                <a:ea typeface="Open Sans"/>
                <a:cs typeface="Open Sans"/>
                <a:sym typeface="Open Sans"/>
              </a:rPr>
              <a:t>avoid </a:t>
            </a:r>
            <a:r>
              <a:rPr lang="tr" sz="1800">
                <a:latin typeface="Open Sans"/>
                <a:ea typeface="Open Sans"/>
                <a:cs typeface="Open Sans"/>
                <a:sym typeface="Open Sans"/>
              </a:rPr>
              <a:t>below case</a:t>
            </a:r>
            <a:r>
              <a:rPr lang="tr" sz="1800">
                <a:latin typeface="Open Sans"/>
                <a:ea typeface="Open Sans"/>
                <a:cs typeface="Open Sans"/>
                <a:sym typeface="Open Sans"/>
              </a:rPr>
              <a:t>:</a:t>
            </a:r>
            <a:endParaRPr sz="1800">
              <a:latin typeface="Open Sans"/>
              <a:ea typeface="Open Sans"/>
              <a:cs typeface="Open Sans"/>
              <a:sym typeface="Open Sans"/>
            </a:endParaRPr>
          </a:p>
          <a:p>
            <a:pPr indent="0" lvl="0" marL="914400" rtl="0" algn="l">
              <a:spcBef>
                <a:spcPts val="0"/>
              </a:spcBef>
              <a:spcAft>
                <a:spcPts val="0"/>
              </a:spcAft>
              <a:buNone/>
            </a:pPr>
            <a:r>
              <a:rPr lang="tr" sz="1800" u="sng">
                <a:latin typeface="Open Sans"/>
                <a:ea typeface="Open Sans"/>
                <a:cs typeface="Open Sans"/>
                <a:sym typeface="Open Sans"/>
              </a:rPr>
              <a:t>Actual value</a:t>
            </a:r>
            <a:r>
              <a:rPr lang="tr" sz="1800">
                <a:latin typeface="Open Sans"/>
                <a:ea typeface="Open Sans"/>
                <a:cs typeface="Open Sans"/>
                <a:sym typeface="Open Sans"/>
              </a:rPr>
              <a:t>: decreasing (</a:t>
            </a:r>
            <a:r>
              <a:rPr lang="tr" sz="1800">
                <a:latin typeface="Open Sans"/>
                <a:ea typeface="Open Sans"/>
                <a:cs typeface="Open Sans"/>
                <a:sym typeface="Open Sans"/>
              </a:rPr>
              <a:t>‘</a:t>
            </a:r>
            <a:r>
              <a:rPr lang="tr" sz="1800">
                <a:latin typeface="Open Sans"/>
                <a:ea typeface="Open Sans"/>
                <a:cs typeface="Open Sans"/>
                <a:sym typeface="Open Sans"/>
              </a:rPr>
              <a:t>-1’ value)</a:t>
            </a:r>
            <a:endParaRPr sz="1800">
              <a:latin typeface="Open Sans"/>
              <a:ea typeface="Open Sans"/>
              <a:cs typeface="Open Sans"/>
              <a:sym typeface="Open Sans"/>
            </a:endParaRPr>
          </a:p>
          <a:p>
            <a:pPr indent="0" lvl="0" marL="914400" rtl="0" algn="l">
              <a:spcBef>
                <a:spcPts val="0"/>
              </a:spcBef>
              <a:spcAft>
                <a:spcPts val="0"/>
              </a:spcAft>
              <a:buNone/>
            </a:pPr>
            <a:r>
              <a:rPr lang="tr" sz="1800" u="sng">
                <a:latin typeface="Open Sans"/>
                <a:ea typeface="Open Sans"/>
                <a:cs typeface="Open Sans"/>
                <a:sym typeface="Open Sans"/>
              </a:rPr>
              <a:t>Predicted value</a:t>
            </a:r>
            <a:r>
              <a:rPr lang="tr" sz="1800">
                <a:latin typeface="Open Sans"/>
                <a:ea typeface="Open Sans"/>
                <a:cs typeface="Open Sans"/>
                <a:sym typeface="Open Sans"/>
              </a:rPr>
              <a:t>: increasing(‘+1’ value)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b="1" lang="tr" sz="1800">
                <a:solidFill>
                  <a:schemeClr val="dk1"/>
                </a:solidFill>
                <a:latin typeface="Open Sans"/>
                <a:ea typeface="Open Sans"/>
                <a:cs typeface="Open Sans"/>
                <a:sym typeface="Open Sans"/>
              </a:rPr>
              <a:t>Second </a:t>
            </a:r>
            <a:r>
              <a:rPr b="1" lang="tr" sz="1800">
                <a:solidFill>
                  <a:schemeClr val="dk1"/>
                </a:solidFill>
                <a:latin typeface="Open Sans"/>
                <a:ea typeface="Open Sans"/>
                <a:cs typeface="Open Sans"/>
                <a:sym typeface="Open Sans"/>
              </a:rPr>
              <a:t>Scenario</a:t>
            </a:r>
            <a:r>
              <a:rPr lang="tr" sz="1800">
                <a:solidFill>
                  <a:schemeClr val="dk1"/>
                </a:solidFill>
                <a:latin typeface="Open Sans"/>
                <a:ea typeface="Open Sans"/>
                <a:cs typeface="Open Sans"/>
                <a:sym typeface="Open Sans"/>
              </a:rPr>
              <a:t> : who wants to </a:t>
            </a:r>
            <a:r>
              <a:rPr b="1" lang="tr" sz="1800">
                <a:solidFill>
                  <a:srgbClr val="3C78D8"/>
                </a:solidFill>
                <a:latin typeface="Open Sans"/>
                <a:ea typeface="Open Sans"/>
                <a:cs typeface="Open Sans"/>
                <a:sym typeface="Open Sans"/>
              </a:rPr>
              <a:t>sell </a:t>
            </a:r>
            <a:r>
              <a:rPr lang="tr" sz="1800">
                <a:solidFill>
                  <a:schemeClr val="dk1"/>
                </a:solidFill>
                <a:latin typeface="Open Sans"/>
                <a:ea typeface="Open Sans"/>
                <a:cs typeface="Open Sans"/>
                <a:sym typeface="Open Sans"/>
              </a:rPr>
              <a:t>BTC</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rPr lang="tr" sz="1800">
                <a:latin typeface="Open Sans"/>
                <a:ea typeface="Open Sans"/>
                <a:cs typeface="Open Sans"/>
                <a:sym typeface="Open Sans"/>
              </a:rPr>
              <a:t>	</a:t>
            </a:r>
            <a:r>
              <a:rPr lang="tr" sz="1800">
                <a:solidFill>
                  <a:schemeClr val="dk1"/>
                </a:solidFill>
                <a:latin typeface="Open Sans"/>
                <a:ea typeface="Open Sans"/>
                <a:cs typeface="Open Sans"/>
                <a:sym typeface="Open Sans"/>
              </a:rPr>
              <a:t>Consider → </a:t>
            </a:r>
            <a:r>
              <a:rPr b="1" lang="tr" sz="1800">
                <a:solidFill>
                  <a:srgbClr val="FF0000"/>
                </a:solidFill>
                <a:latin typeface="Open Sans"/>
                <a:ea typeface="Open Sans"/>
                <a:cs typeface="Open Sans"/>
                <a:sym typeface="Open Sans"/>
              </a:rPr>
              <a:t>avoid </a:t>
            </a:r>
            <a:r>
              <a:rPr lang="tr" sz="1800">
                <a:solidFill>
                  <a:schemeClr val="dk1"/>
                </a:solidFill>
                <a:latin typeface="Open Sans"/>
                <a:ea typeface="Open Sans"/>
                <a:cs typeface="Open Sans"/>
                <a:sym typeface="Open Sans"/>
              </a:rPr>
              <a:t>below case:</a:t>
            </a:r>
            <a:endParaRPr sz="1800">
              <a:solidFill>
                <a:schemeClr val="dk1"/>
              </a:solidFill>
              <a:latin typeface="Open Sans"/>
              <a:ea typeface="Open Sans"/>
              <a:cs typeface="Open Sans"/>
              <a:sym typeface="Open Sans"/>
            </a:endParaRPr>
          </a:p>
          <a:p>
            <a:pPr indent="0" lvl="0" marL="914400" rtl="0" algn="l">
              <a:spcBef>
                <a:spcPts val="0"/>
              </a:spcBef>
              <a:spcAft>
                <a:spcPts val="0"/>
              </a:spcAft>
              <a:buClr>
                <a:schemeClr val="dk1"/>
              </a:buClr>
              <a:buSzPts val="1100"/>
              <a:buFont typeface="Arial"/>
              <a:buNone/>
            </a:pPr>
            <a:r>
              <a:rPr lang="tr" sz="1800" u="sng">
                <a:solidFill>
                  <a:schemeClr val="dk1"/>
                </a:solidFill>
                <a:latin typeface="Open Sans"/>
                <a:ea typeface="Open Sans"/>
                <a:cs typeface="Open Sans"/>
                <a:sym typeface="Open Sans"/>
              </a:rPr>
              <a:t>Actual value</a:t>
            </a:r>
            <a:r>
              <a:rPr lang="tr" sz="1800">
                <a:solidFill>
                  <a:schemeClr val="dk1"/>
                </a:solidFill>
                <a:latin typeface="Open Sans"/>
                <a:ea typeface="Open Sans"/>
                <a:cs typeface="Open Sans"/>
                <a:sym typeface="Open Sans"/>
              </a:rPr>
              <a:t>: increasing(‘+1’ value)</a:t>
            </a:r>
            <a:endParaRPr sz="1800">
              <a:solidFill>
                <a:schemeClr val="dk1"/>
              </a:solidFill>
              <a:latin typeface="Open Sans"/>
              <a:ea typeface="Open Sans"/>
              <a:cs typeface="Open Sans"/>
              <a:sym typeface="Open Sans"/>
            </a:endParaRPr>
          </a:p>
          <a:p>
            <a:pPr indent="0" lvl="0" marL="914400" rtl="0" algn="l">
              <a:spcBef>
                <a:spcPts val="0"/>
              </a:spcBef>
              <a:spcAft>
                <a:spcPts val="0"/>
              </a:spcAft>
              <a:buClr>
                <a:schemeClr val="dk1"/>
              </a:buClr>
              <a:buSzPts val="1100"/>
              <a:buFont typeface="Arial"/>
              <a:buNone/>
            </a:pPr>
            <a:r>
              <a:rPr lang="tr" sz="1800" u="sng">
                <a:solidFill>
                  <a:schemeClr val="dk1"/>
                </a:solidFill>
                <a:latin typeface="Open Sans"/>
                <a:ea typeface="Open Sans"/>
                <a:cs typeface="Open Sans"/>
                <a:sym typeface="Open Sans"/>
              </a:rPr>
              <a:t>Predicted value</a:t>
            </a:r>
            <a:r>
              <a:rPr lang="tr" sz="1800">
                <a:solidFill>
                  <a:schemeClr val="dk1"/>
                </a:solidFill>
                <a:latin typeface="Open Sans"/>
                <a:ea typeface="Open Sans"/>
                <a:cs typeface="Open Sans"/>
                <a:sym typeface="Open Sans"/>
              </a:rPr>
              <a:t>: decreasing (‘-1’ value)</a:t>
            </a:r>
            <a:endParaRPr sz="18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First Prediction System - Evaluation for Scenarios</a:t>
            </a:r>
            <a:endParaRPr/>
          </a:p>
        </p:txBody>
      </p:sp>
      <p:sp>
        <p:nvSpPr>
          <p:cNvPr id="277" name="Google Shape;277;p41"/>
          <p:cNvSpPr txBox="1"/>
          <p:nvPr>
            <p:ph idx="1" type="body"/>
          </p:nvPr>
        </p:nvSpPr>
        <p:spPr>
          <a:xfrm>
            <a:off x="311700" y="1225225"/>
            <a:ext cx="8520600" cy="103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tr"/>
              <a:t>First Scenario: user wants to </a:t>
            </a:r>
            <a:r>
              <a:rPr b="1" lang="tr" u="sng"/>
              <a:t>‘BUY’</a:t>
            </a:r>
            <a:endParaRPr b="1" u="sng"/>
          </a:p>
          <a:p>
            <a:pPr indent="-342900" lvl="0" marL="457200" rtl="0" algn="ctr">
              <a:spcBef>
                <a:spcPts val="1200"/>
              </a:spcBef>
              <a:spcAft>
                <a:spcPts val="0"/>
              </a:spcAft>
              <a:buSzPts val="1800"/>
              <a:buChar char="●"/>
            </a:pPr>
            <a:r>
              <a:rPr lang="tr"/>
              <a:t>SVM model with balanced data is most appropriate</a:t>
            </a:r>
            <a:endParaRPr/>
          </a:p>
        </p:txBody>
      </p:sp>
      <p:pic>
        <p:nvPicPr>
          <p:cNvPr id="278" name="Google Shape;278;p41"/>
          <p:cNvPicPr preferRelativeResize="0"/>
          <p:nvPr/>
        </p:nvPicPr>
        <p:blipFill rotWithShape="1">
          <a:blip r:embed="rId3">
            <a:alphaModFix/>
          </a:blip>
          <a:srcRect b="0" l="0" r="0" t="5979"/>
          <a:stretch/>
        </p:blipFill>
        <p:spPr>
          <a:xfrm>
            <a:off x="311700" y="2339425"/>
            <a:ext cx="2885525" cy="2385557"/>
          </a:xfrm>
          <a:prstGeom prst="rect">
            <a:avLst/>
          </a:prstGeom>
          <a:noFill/>
          <a:ln>
            <a:noFill/>
          </a:ln>
        </p:spPr>
      </p:pic>
      <p:sp>
        <p:nvSpPr>
          <p:cNvPr id="279" name="Google Shape;279;p41"/>
          <p:cNvSpPr txBox="1"/>
          <p:nvPr/>
        </p:nvSpPr>
        <p:spPr>
          <a:xfrm>
            <a:off x="479150" y="4646975"/>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SVM with Balanced Data</a:t>
            </a:r>
            <a:endParaRPr b="1" i="1" sz="1100">
              <a:latin typeface="Open Sans"/>
              <a:ea typeface="Open Sans"/>
              <a:cs typeface="Open Sans"/>
              <a:sym typeface="Open Sans"/>
            </a:endParaRPr>
          </a:p>
        </p:txBody>
      </p:sp>
      <p:pic>
        <p:nvPicPr>
          <p:cNvPr id="280" name="Google Shape;280;p41"/>
          <p:cNvPicPr preferRelativeResize="0"/>
          <p:nvPr/>
        </p:nvPicPr>
        <p:blipFill>
          <a:blip r:embed="rId4">
            <a:alphaModFix/>
          </a:blip>
          <a:stretch>
            <a:fillRect/>
          </a:stretch>
        </p:blipFill>
        <p:spPr>
          <a:xfrm>
            <a:off x="3362800" y="2339425"/>
            <a:ext cx="2550600" cy="2177330"/>
          </a:xfrm>
          <a:prstGeom prst="rect">
            <a:avLst/>
          </a:prstGeom>
          <a:noFill/>
          <a:ln>
            <a:noFill/>
          </a:ln>
        </p:spPr>
      </p:pic>
      <p:sp>
        <p:nvSpPr>
          <p:cNvPr id="281" name="Google Shape;281;p41"/>
          <p:cNvSpPr txBox="1"/>
          <p:nvPr/>
        </p:nvSpPr>
        <p:spPr>
          <a:xfrm>
            <a:off x="3394813" y="4646975"/>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Random Forest with Original Data</a:t>
            </a:r>
            <a:endParaRPr b="1" i="1" sz="1100">
              <a:latin typeface="Open Sans"/>
              <a:ea typeface="Open Sans"/>
              <a:cs typeface="Open Sans"/>
              <a:sym typeface="Open Sans"/>
            </a:endParaRPr>
          </a:p>
        </p:txBody>
      </p:sp>
      <p:pic>
        <p:nvPicPr>
          <p:cNvPr id="282" name="Google Shape;282;p41"/>
          <p:cNvPicPr preferRelativeResize="0"/>
          <p:nvPr/>
        </p:nvPicPr>
        <p:blipFill>
          <a:blip r:embed="rId5">
            <a:alphaModFix/>
          </a:blip>
          <a:stretch>
            <a:fillRect/>
          </a:stretch>
        </p:blipFill>
        <p:spPr>
          <a:xfrm>
            <a:off x="6078974" y="2339425"/>
            <a:ext cx="2550600" cy="2146717"/>
          </a:xfrm>
          <a:prstGeom prst="rect">
            <a:avLst/>
          </a:prstGeom>
          <a:noFill/>
          <a:ln>
            <a:noFill/>
          </a:ln>
        </p:spPr>
      </p:pic>
      <p:sp>
        <p:nvSpPr>
          <p:cNvPr id="283" name="Google Shape;283;p41"/>
          <p:cNvSpPr txBox="1"/>
          <p:nvPr/>
        </p:nvSpPr>
        <p:spPr>
          <a:xfrm>
            <a:off x="6078963" y="4646975"/>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Random Forest with Balanced Data</a:t>
            </a:r>
            <a:endParaRPr b="1" i="1" sz="1100">
              <a:latin typeface="Open Sans"/>
              <a:ea typeface="Open Sans"/>
              <a:cs typeface="Open Sans"/>
              <a:sym typeface="Open Sans"/>
            </a:endParaRPr>
          </a:p>
        </p:txBody>
      </p:sp>
      <p:cxnSp>
        <p:nvCxnSpPr>
          <p:cNvPr id="284" name="Google Shape;284;p41"/>
          <p:cNvCxnSpPr/>
          <p:nvPr/>
        </p:nvCxnSpPr>
        <p:spPr>
          <a:xfrm flipH="1">
            <a:off x="2452550" y="2135325"/>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285" name="Google Shape;285;p41"/>
          <p:cNvCxnSpPr/>
          <p:nvPr/>
        </p:nvCxnSpPr>
        <p:spPr>
          <a:xfrm flipH="1">
            <a:off x="7972700" y="2135325"/>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286" name="Google Shape;286;p41"/>
          <p:cNvCxnSpPr/>
          <p:nvPr/>
        </p:nvCxnSpPr>
        <p:spPr>
          <a:xfrm flipH="1">
            <a:off x="5322100" y="2135325"/>
            <a:ext cx="406500" cy="462600"/>
          </a:xfrm>
          <a:prstGeom prst="straightConnector1">
            <a:avLst/>
          </a:prstGeom>
          <a:noFill/>
          <a:ln cap="flat" cmpd="sng" w="38100">
            <a:solidFill>
              <a:srgbClr val="EF773B"/>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tr"/>
              <a:t>Introduction</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First Prediction System - Evaluation for Scenarios</a:t>
            </a:r>
            <a:endParaRPr/>
          </a:p>
        </p:txBody>
      </p:sp>
      <p:sp>
        <p:nvSpPr>
          <p:cNvPr id="292" name="Google Shape;292;p42"/>
          <p:cNvSpPr txBox="1"/>
          <p:nvPr>
            <p:ph idx="1" type="body"/>
          </p:nvPr>
        </p:nvSpPr>
        <p:spPr>
          <a:xfrm>
            <a:off x="311700" y="1225225"/>
            <a:ext cx="8520600" cy="103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tr"/>
              <a:t>Second </a:t>
            </a:r>
            <a:r>
              <a:rPr b="1" lang="tr"/>
              <a:t>Scenario: user wants to ‘</a:t>
            </a:r>
            <a:r>
              <a:rPr b="1" lang="tr" u="sng"/>
              <a:t>SELL</a:t>
            </a:r>
            <a:r>
              <a:rPr b="1" lang="tr" u="sng"/>
              <a:t>’</a:t>
            </a:r>
            <a:endParaRPr b="1" u="sng"/>
          </a:p>
          <a:p>
            <a:pPr indent="-342900" lvl="0" marL="457200" rtl="0" algn="ctr">
              <a:spcBef>
                <a:spcPts val="1200"/>
              </a:spcBef>
              <a:spcAft>
                <a:spcPts val="0"/>
              </a:spcAft>
              <a:buSzPts val="1800"/>
              <a:buChar char="●"/>
            </a:pPr>
            <a:r>
              <a:rPr lang="tr"/>
              <a:t>RF models</a:t>
            </a:r>
            <a:r>
              <a:rPr lang="tr"/>
              <a:t> most appropriate</a:t>
            </a:r>
            <a:endParaRPr/>
          </a:p>
        </p:txBody>
      </p:sp>
      <p:pic>
        <p:nvPicPr>
          <p:cNvPr id="293" name="Google Shape;293;p42"/>
          <p:cNvPicPr preferRelativeResize="0"/>
          <p:nvPr/>
        </p:nvPicPr>
        <p:blipFill rotWithShape="1">
          <a:blip r:embed="rId3">
            <a:alphaModFix/>
          </a:blip>
          <a:srcRect b="0" l="0" r="0" t="5979"/>
          <a:stretch/>
        </p:blipFill>
        <p:spPr>
          <a:xfrm>
            <a:off x="311700" y="2339425"/>
            <a:ext cx="2885525" cy="2385557"/>
          </a:xfrm>
          <a:prstGeom prst="rect">
            <a:avLst/>
          </a:prstGeom>
          <a:noFill/>
          <a:ln>
            <a:noFill/>
          </a:ln>
        </p:spPr>
      </p:pic>
      <p:sp>
        <p:nvSpPr>
          <p:cNvPr id="294" name="Google Shape;294;p42"/>
          <p:cNvSpPr txBox="1"/>
          <p:nvPr/>
        </p:nvSpPr>
        <p:spPr>
          <a:xfrm>
            <a:off x="479150" y="4646975"/>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SVM with Balanced Data</a:t>
            </a:r>
            <a:endParaRPr b="1" i="1" sz="1100">
              <a:latin typeface="Open Sans"/>
              <a:ea typeface="Open Sans"/>
              <a:cs typeface="Open Sans"/>
              <a:sym typeface="Open Sans"/>
            </a:endParaRPr>
          </a:p>
        </p:txBody>
      </p:sp>
      <p:pic>
        <p:nvPicPr>
          <p:cNvPr id="295" name="Google Shape;295;p42"/>
          <p:cNvPicPr preferRelativeResize="0"/>
          <p:nvPr/>
        </p:nvPicPr>
        <p:blipFill>
          <a:blip r:embed="rId4">
            <a:alphaModFix/>
          </a:blip>
          <a:stretch>
            <a:fillRect/>
          </a:stretch>
        </p:blipFill>
        <p:spPr>
          <a:xfrm>
            <a:off x="3362800" y="2339425"/>
            <a:ext cx="2550600" cy="2177330"/>
          </a:xfrm>
          <a:prstGeom prst="rect">
            <a:avLst/>
          </a:prstGeom>
          <a:noFill/>
          <a:ln>
            <a:noFill/>
          </a:ln>
        </p:spPr>
      </p:pic>
      <p:sp>
        <p:nvSpPr>
          <p:cNvPr id="296" name="Google Shape;296;p42"/>
          <p:cNvSpPr txBox="1"/>
          <p:nvPr/>
        </p:nvSpPr>
        <p:spPr>
          <a:xfrm>
            <a:off x="3394813" y="4646975"/>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Random Forest with Original Data</a:t>
            </a:r>
            <a:endParaRPr b="1" i="1" sz="1100">
              <a:latin typeface="Open Sans"/>
              <a:ea typeface="Open Sans"/>
              <a:cs typeface="Open Sans"/>
              <a:sym typeface="Open Sans"/>
            </a:endParaRPr>
          </a:p>
        </p:txBody>
      </p:sp>
      <p:pic>
        <p:nvPicPr>
          <p:cNvPr id="297" name="Google Shape;297;p42"/>
          <p:cNvPicPr preferRelativeResize="0"/>
          <p:nvPr/>
        </p:nvPicPr>
        <p:blipFill>
          <a:blip r:embed="rId5">
            <a:alphaModFix/>
          </a:blip>
          <a:stretch>
            <a:fillRect/>
          </a:stretch>
        </p:blipFill>
        <p:spPr>
          <a:xfrm>
            <a:off x="6078974" y="2339425"/>
            <a:ext cx="2550600" cy="2146717"/>
          </a:xfrm>
          <a:prstGeom prst="rect">
            <a:avLst/>
          </a:prstGeom>
          <a:noFill/>
          <a:ln>
            <a:noFill/>
          </a:ln>
        </p:spPr>
      </p:pic>
      <p:sp>
        <p:nvSpPr>
          <p:cNvPr id="298" name="Google Shape;298;p42"/>
          <p:cNvSpPr txBox="1"/>
          <p:nvPr/>
        </p:nvSpPr>
        <p:spPr>
          <a:xfrm>
            <a:off x="6078963" y="4646975"/>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Random Forest with Balanced Data</a:t>
            </a:r>
            <a:endParaRPr b="1" i="1" sz="1100">
              <a:latin typeface="Open Sans"/>
              <a:ea typeface="Open Sans"/>
              <a:cs typeface="Open Sans"/>
              <a:sym typeface="Open Sans"/>
            </a:endParaRPr>
          </a:p>
        </p:txBody>
      </p:sp>
      <p:cxnSp>
        <p:nvCxnSpPr>
          <p:cNvPr id="299" name="Google Shape;299;p42"/>
          <p:cNvCxnSpPr/>
          <p:nvPr/>
        </p:nvCxnSpPr>
        <p:spPr>
          <a:xfrm flipH="1">
            <a:off x="1121125" y="3494775"/>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300" name="Google Shape;300;p42"/>
          <p:cNvCxnSpPr/>
          <p:nvPr/>
        </p:nvCxnSpPr>
        <p:spPr>
          <a:xfrm flipH="1">
            <a:off x="6753400" y="3382675"/>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301" name="Google Shape;301;p42"/>
          <p:cNvCxnSpPr/>
          <p:nvPr/>
        </p:nvCxnSpPr>
        <p:spPr>
          <a:xfrm flipH="1">
            <a:off x="4046750" y="3382675"/>
            <a:ext cx="406500" cy="462600"/>
          </a:xfrm>
          <a:prstGeom prst="straightConnector1">
            <a:avLst/>
          </a:prstGeom>
          <a:noFill/>
          <a:ln cap="flat" cmpd="sng" w="38100">
            <a:solidFill>
              <a:srgbClr val="EF773B"/>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a:t>Second</a:t>
            </a:r>
            <a:r>
              <a:rPr lang="tr"/>
              <a:t> Prediction System - Evaluation for Scenarios</a:t>
            </a:r>
            <a:endParaRPr/>
          </a:p>
        </p:txBody>
      </p:sp>
      <p:sp>
        <p:nvSpPr>
          <p:cNvPr id="307" name="Google Shape;307;p43"/>
          <p:cNvSpPr txBox="1"/>
          <p:nvPr>
            <p:ph idx="1" type="body"/>
          </p:nvPr>
        </p:nvSpPr>
        <p:spPr>
          <a:xfrm>
            <a:off x="311700" y="1147225"/>
            <a:ext cx="85206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tr"/>
              <a:t>First</a:t>
            </a:r>
            <a:r>
              <a:rPr b="1" lang="tr"/>
              <a:t> Scenario: user wants to ‘</a:t>
            </a:r>
            <a:r>
              <a:rPr b="1" lang="tr" u="sng"/>
              <a:t>BUY</a:t>
            </a:r>
            <a:r>
              <a:rPr b="1" lang="tr" u="sng"/>
              <a:t>’</a:t>
            </a:r>
            <a:endParaRPr b="1" u="sng"/>
          </a:p>
          <a:p>
            <a:pPr indent="-330200" lvl="0" marL="457200" rtl="0" algn="ctr">
              <a:spcBef>
                <a:spcPts val="1200"/>
              </a:spcBef>
              <a:spcAft>
                <a:spcPts val="0"/>
              </a:spcAft>
              <a:buSzPts val="1600"/>
              <a:buChar char="●"/>
            </a:pPr>
            <a:r>
              <a:rPr lang="tr" sz="1600"/>
              <a:t>LR with balanced data and SVM with balanced data models are most appropriate</a:t>
            </a:r>
            <a:endParaRPr sz="1600"/>
          </a:p>
          <a:p>
            <a:pPr indent="0" lvl="0" marL="0" rtl="0" algn="ctr">
              <a:spcBef>
                <a:spcPts val="1200"/>
              </a:spcBef>
              <a:spcAft>
                <a:spcPts val="1200"/>
              </a:spcAft>
              <a:buNone/>
            </a:pPr>
            <a:r>
              <a:t/>
            </a:r>
            <a:endParaRPr b="1" u="sng"/>
          </a:p>
        </p:txBody>
      </p:sp>
      <p:pic>
        <p:nvPicPr>
          <p:cNvPr id="308" name="Google Shape;308;p43"/>
          <p:cNvPicPr preferRelativeResize="0"/>
          <p:nvPr/>
        </p:nvPicPr>
        <p:blipFill>
          <a:blip r:embed="rId3">
            <a:alphaModFix/>
          </a:blip>
          <a:stretch>
            <a:fillRect/>
          </a:stretch>
        </p:blipFill>
        <p:spPr>
          <a:xfrm>
            <a:off x="167750" y="2343050"/>
            <a:ext cx="2132050" cy="1816025"/>
          </a:xfrm>
          <a:prstGeom prst="rect">
            <a:avLst/>
          </a:prstGeom>
          <a:noFill/>
          <a:ln>
            <a:noFill/>
          </a:ln>
        </p:spPr>
      </p:pic>
      <p:pic>
        <p:nvPicPr>
          <p:cNvPr id="309" name="Google Shape;309;p43"/>
          <p:cNvPicPr preferRelativeResize="0"/>
          <p:nvPr/>
        </p:nvPicPr>
        <p:blipFill>
          <a:blip r:embed="rId4">
            <a:alphaModFix/>
          </a:blip>
          <a:stretch>
            <a:fillRect/>
          </a:stretch>
        </p:blipFill>
        <p:spPr>
          <a:xfrm>
            <a:off x="2391000" y="2286588"/>
            <a:ext cx="2132050" cy="1830825"/>
          </a:xfrm>
          <a:prstGeom prst="rect">
            <a:avLst/>
          </a:prstGeom>
          <a:noFill/>
          <a:ln>
            <a:noFill/>
          </a:ln>
        </p:spPr>
      </p:pic>
      <p:sp>
        <p:nvSpPr>
          <p:cNvPr id="310" name="Google Shape;310;p43"/>
          <p:cNvSpPr txBox="1"/>
          <p:nvPr/>
        </p:nvSpPr>
        <p:spPr>
          <a:xfrm>
            <a:off x="-41525" y="4310600"/>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LR with Balanced Data</a:t>
            </a:r>
            <a:endParaRPr b="1" i="1" sz="1100">
              <a:latin typeface="Open Sans"/>
              <a:ea typeface="Open Sans"/>
              <a:cs typeface="Open Sans"/>
              <a:sym typeface="Open Sans"/>
            </a:endParaRPr>
          </a:p>
        </p:txBody>
      </p:sp>
      <p:sp>
        <p:nvSpPr>
          <p:cNvPr id="311" name="Google Shape;311;p43"/>
          <p:cNvSpPr txBox="1"/>
          <p:nvPr/>
        </p:nvSpPr>
        <p:spPr>
          <a:xfrm>
            <a:off x="2181725" y="4310600"/>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RF</a:t>
            </a:r>
            <a:r>
              <a:rPr b="1" i="1" lang="tr" sz="1100">
                <a:latin typeface="Open Sans"/>
                <a:ea typeface="Open Sans"/>
                <a:cs typeface="Open Sans"/>
                <a:sym typeface="Open Sans"/>
              </a:rPr>
              <a:t> with Original Data</a:t>
            </a:r>
            <a:endParaRPr b="1" i="1" sz="1100">
              <a:latin typeface="Open Sans"/>
              <a:ea typeface="Open Sans"/>
              <a:cs typeface="Open Sans"/>
              <a:sym typeface="Open Sans"/>
            </a:endParaRPr>
          </a:p>
        </p:txBody>
      </p:sp>
      <p:pic>
        <p:nvPicPr>
          <p:cNvPr id="312" name="Google Shape;312;p43"/>
          <p:cNvPicPr preferRelativeResize="0"/>
          <p:nvPr/>
        </p:nvPicPr>
        <p:blipFill>
          <a:blip r:embed="rId5">
            <a:alphaModFix/>
          </a:blip>
          <a:stretch>
            <a:fillRect/>
          </a:stretch>
        </p:blipFill>
        <p:spPr>
          <a:xfrm>
            <a:off x="4614250" y="2286550"/>
            <a:ext cx="2132049" cy="1830892"/>
          </a:xfrm>
          <a:prstGeom prst="rect">
            <a:avLst/>
          </a:prstGeom>
          <a:noFill/>
          <a:ln>
            <a:noFill/>
          </a:ln>
        </p:spPr>
      </p:pic>
      <p:pic>
        <p:nvPicPr>
          <p:cNvPr id="313" name="Google Shape;313;p43"/>
          <p:cNvPicPr preferRelativeResize="0"/>
          <p:nvPr/>
        </p:nvPicPr>
        <p:blipFill>
          <a:blip r:embed="rId6">
            <a:alphaModFix/>
          </a:blip>
          <a:stretch>
            <a:fillRect/>
          </a:stretch>
        </p:blipFill>
        <p:spPr>
          <a:xfrm>
            <a:off x="6844600" y="2309163"/>
            <a:ext cx="2060041" cy="1785675"/>
          </a:xfrm>
          <a:prstGeom prst="rect">
            <a:avLst/>
          </a:prstGeom>
          <a:noFill/>
          <a:ln>
            <a:noFill/>
          </a:ln>
        </p:spPr>
      </p:pic>
      <p:sp>
        <p:nvSpPr>
          <p:cNvPr id="314" name="Google Shape;314;p43"/>
          <p:cNvSpPr txBox="1"/>
          <p:nvPr/>
        </p:nvSpPr>
        <p:spPr>
          <a:xfrm>
            <a:off x="4404975" y="4310600"/>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RF with Balanced Data</a:t>
            </a:r>
            <a:endParaRPr b="1" i="1" sz="1100">
              <a:latin typeface="Open Sans"/>
              <a:ea typeface="Open Sans"/>
              <a:cs typeface="Open Sans"/>
              <a:sym typeface="Open Sans"/>
            </a:endParaRPr>
          </a:p>
        </p:txBody>
      </p:sp>
      <p:sp>
        <p:nvSpPr>
          <p:cNvPr id="315" name="Google Shape;315;p43"/>
          <p:cNvSpPr txBox="1"/>
          <p:nvPr/>
        </p:nvSpPr>
        <p:spPr>
          <a:xfrm>
            <a:off x="6599325" y="4302700"/>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SVM</a:t>
            </a:r>
            <a:r>
              <a:rPr b="1" i="1" lang="tr" sz="1100">
                <a:latin typeface="Open Sans"/>
                <a:ea typeface="Open Sans"/>
                <a:cs typeface="Open Sans"/>
                <a:sym typeface="Open Sans"/>
              </a:rPr>
              <a:t> with Balanced Data</a:t>
            </a:r>
            <a:endParaRPr b="1" i="1" sz="1100">
              <a:latin typeface="Open Sans"/>
              <a:ea typeface="Open Sans"/>
              <a:cs typeface="Open Sans"/>
              <a:sym typeface="Open Sans"/>
            </a:endParaRPr>
          </a:p>
        </p:txBody>
      </p:sp>
      <p:cxnSp>
        <p:nvCxnSpPr>
          <p:cNvPr id="316" name="Google Shape;316;p43"/>
          <p:cNvCxnSpPr/>
          <p:nvPr/>
        </p:nvCxnSpPr>
        <p:spPr>
          <a:xfrm flipH="1">
            <a:off x="1775225" y="2109150"/>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317" name="Google Shape;317;p43"/>
          <p:cNvCxnSpPr/>
          <p:nvPr/>
        </p:nvCxnSpPr>
        <p:spPr>
          <a:xfrm flipH="1">
            <a:off x="6221725" y="2049475"/>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318" name="Google Shape;318;p43"/>
          <p:cNvCxnSpPr/>
          <p:nvPr/>
        </p:nvCxnSpPr>
        <p:spPr>
          <a:xfrm flipH="1">
            <a:off x="8444975" y="2049475"/>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319" name="Google Shape;319;p43"/>
          <p:cNvCxnSpPr/>
          <p:nvPr/>
        </p:nvCxnSpPr>
        <p:spPr>
          <a:xfrm flipH="1">
            <a:off x="3998475" y="2109150"/>
            <a:ext cx="406500" cy="462600"/>
          </a:xfrm>
          <a:prstGeom prst="straightConnector1">
            <a:avLst/>
          </a:prstGeom>
          <a:noFill/>
          <a:ln cap="flat" cmpd="sng" w="38100">
            <a:solidFill>
              <a:srgbClr val="EF773B"/>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a:t>Second Prediction System - Evaluation for Scenarios</a:t>
            </a:r>
            <a:endParaRPr/>
          </a:p>
        </p:txBody>
      </p:sp>
      <p:pic>
        <p:nvPicPr>
          <p:cNvPr id="325" name="Google Shape;325;p44"/>
          <p:cNvPicPr preferRelativeResize="0"/>
          <p:nvPr/>
        </p:nvPicPr>
        <p:blipFill>
          <a:blip r:embed="rId3">
            <a:alphaModFix/>
          </a:blip>
          <a:stretch>
            <a:fillRect/>
          </a:stretch>
        </p:blipFill>
        <p:spPr>
          <a:xfrm>
            <a:off x="167750" y="2343050"/>
            <a:ext cx="2132050" cy="1816025"/>
          </a:xfrm>
          <a:prstGeom prst="rect">
            <a:avLst/>
          </a:prstGeom>
          <a:noFill/>
          <a:ln>
            <a:noFill/>
          </a:ln>
        </p:spPr>
      </p:pic>
      <p:pic>
        <p:nvPicPr>
          <p:cNvPr id="326" name="Google Shape;326;p44"/>
          <p:cNvPicPr preferRelativeResize="0"/>
          <p:nvPr/>
        </p:nvPicPr>
        <p:blipFill>
          <a:blip r:embed="rId4">
            <a:alphaModFix/>
          </a:blip>
          <a:stretch>
            <a:fillRect/>
          </a:stretch>
        </p:blipFill>
        <p:spPr>
          <a:xfrm>
            <a:off x="2391000" y="2286588"/>
            <a:ext cx="2132050" cy="1830825"/>
          </a:xfrm>
          <a:prstGeom prst="rect">
            <a:avLst/>
          </a:prstGeom>
          <a:noFill/>
          <a:ln>
            <a:noFill/>
          </a:ln>
        </p:spPr>
      </p:pic>
      <p:sp>
        <p:nvSpPr>
          <p:cNvPr id="327" name="Google Shape;327;p44"/>
          <p:cNvSpPr txBox="1"/>
          <p:nvPr/>
        </p:nvSpPr>
        <p:spPr>
          <a:xfrm>
            <a:off x="-41525" y="4310600"/>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LR with Balanced Data</a:t>
            </a:r>
            <a:endParaRPr b="1" i="1" sz="1100">
              <a:latin typeface="Open Sans"/>
              <a:ea typeface="Open Sans"/>
              <a:cs typeface="Open Sans"/>
              <a:sym typeface="Open Sans"/>
            </a:endParaRPr>
          </a:p>
        </p:txBody>
      </p:sp>
      <p:sp>
        <p:nvSpPr>
          <p:cNvPr id="328" name="Google Shape;328;p44"/>
          <p:cNvSpPr txBox="1"/>
          <p:nvPr/>
        </p:nvSpPr>
        <p:spPr>
          <a:xfrm>
            <a:off x="2181725" y="4310600"/>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RF with Original Data</a:t>
            </a:r>
            <a:endParaRPr b="1" i="1" sz="1100">
              <a:latin typeface="Open Sans"/>
              <a:ea typeface="Open Sans"/>
              <a:cs typeface="Open Sans"/>
              <a:sym typeface="Open Sans"/>
            </a:endParaRPr>
          </a:p>
        </p:txBody>
      </p:sp>
      <p:pic>
        <p:nvPicPr>
          <p:cNvPr id="329" name="Google Shape;329;p44"/>
          <p:cNvPicPr preferRelativeResize="0"/>
          <p:nvPr/>
        </p:nvPicPr>
        <p:blipFill>
          <a:blip r:embed="rId5">
            <a:alphaModFix/>
          </a:blip>
          <a:stretch>
            <a:fillRect/>
          </a:stretch>
        </p:blipFill>
        <p:spPr>
          <a:xfrm>
            <a:off x="4614250" y="2286550"/>
            <a:ext cx="2132049" cy="1830892"/>
          </a:xfrm>
          <a:prstGeom prst="rect">
            <a:avLst/>
          </a:prstGeom>
          <a:noFill/>
          <a:ln>
            <a:noFill/>
          </a:ln>
        </p:spPr>
      </p:pic>
      <p:pic>
        <p:nvPicPr>
          <p:cNvPr id="330" name="Google Shape;330;p44"/>
          <p:cNvPicPr preferRelativeResize="0"/>
          <p:nvPr/>
        </p:nvPicPr>
        <p:blipFill>
          <a:blip r:embed="rId6">
            <a:alphaModFix/>
          </a:blip>
          <a:stretch>
            <a:fillRect/>
          </a:stretch>
        </p:blipFill>
        <p:spPr>
          <a:xfrm>
            <a:off x="6844600" y="2309163"/>
            <a:ext cx="2060041" cy="1785675"/>
          </a:xfrm>
          <a:prstGeom prst="rect">
            <a:avLst/>
          </a:prstGeom>
          <a:noFill/>
          <a:ln>
            <a:noFill/>
          </a:ln>
        </p:spPr>
      </p:pic>
      <p:sp>
        <p:nvSpPr>
          <p:cNvPr id="331" name="Google Shape;331;p44"/>
          <p:cNvSpPr txBox="1"/>
          <p:nvPr/>
        </p:nvSpPr>
        <p:spPr>
          <a:xfrm>
            <a:off x="4404975" y="4310600"/>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RF with Balanced Data</a:t>
            </a:r>
            <a:endParaRPr b="1" i="1" sz="1100">
              <a:latin typeface="Open Sans"/>
              <a:ea typeface="Open Sans"/>
              <a:cs typeface="Open Sans"/>
              <a:sym typeface="Open Sans"/>
            </a:endParaRPr>
          </a:p>
        </p:txBody>
      </p:sp>
      <p:sp>
        <p:nvSpPr>
          <p:cNvPr id="332" name="Google Shape;332;p44"/>
          <p:cNvSpPr txBox="1"/>
          <p:nvPr/>
        </p:nvSpPr>
        <p:spPr>
          <a:xfrm>
            <a:off x="6599325" y="4378900"/>
            <a:ext cx="255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tr" sz="1100">
                <a:latin typeface="Open Sans"/>
                <a:ea typeface="Open Sans"/>
                <a:cs typeface="Open Sans"/>
                <a:sym typeface="Open Sans"/>
              </a:rPr>
              <a:t>SVM with Balanced Data</a:t>
            </a:r>
            <a:endParaRPr b="1" i="1" sz="1100">
              <a:latin typeface="Open Sans"/>
              <a:ea typeface="Open Sans"/>
              <a:cs typeface="Open Sans"/>
              <a:sym typeface="Open Sans"/>
            </a:endParaRPr>
          </a:p>
        </p:txBody>
      </p:sp>
      <p:cxnSp>
        <p:nvCxnSpPr>
          <p:cNvPr id="333" name="Google Shape;333;p44"/>
          <p:cNvCxnSpPr/>
          <p:nvPr/>
        </p:nvCxnSpPr>
        <p:spPr>
          <a:xfrm flipH="1">
            <a:off x="780150" y="3090200"/>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334" name="Google Shape;334;p44"/>
          <p:cNvCxnSpPr/>
          <p:nvPr/>
        </p:nvCxnSpPr>
        <p:spPr>
          <a:xfrm flipH="1">
            <a:off x="5170650" y="3090200"/>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335" name="Google Shape;335;p44"/>
          <p:cNvCxnSpPr/>
          <p:nvPr/>
        </p:nvCxnSpPr>
        <p:spPr>
          <a:xfrm flipH="1">
            <a:off x="7463925" y="3090200"/>
            <a:ext cx="406500" cy="462600"/>
          </a:xfrm>
          <a:prstGeom prst="straightConnector1">
            <a:avLst/>
          </a:prstGeom>
          <a:noFill/>
          <a:ln cap="flat" cmpd="sng" w="38100">
            <a:solidFill>
              <a:srgbClr val="EF773B"/>
            </a:solidFill>
            <a:prstDash val="solid"/>
            <a:round/>
            <a:headEnd len="med" w="med" type="none"/>
            <a:tailEnd len="med" w="med" type="triangle"/>
          </a:ln>
        </p:spPr>
      </p:cxnSp>
      <p:cxnSp>
        <p:nvCxnSpPr>
          <p:cNvPr id="336" name="Google Shape;336;p44"/>
          <p:cNvCxnSpPr/>
          <p:nvPr/>
        </p:nvCxnSpPr>
        <p:spPr>
          <a:xfrm flipH="1">
            <a:off x="2975400" y="3090200"/>
            <a:ext cx="406500" cy="462600"/>
          </a:xfrm>
          <a:prstGeom prst="straightConnector1">
            <a:avLst/>
          </a:prstGeom>
          <a:noFill/>
          <a:ln cap="flat" cmpd="sng" w="38100">
            <a:solidFill>
              <a:srgbClr val="EF773B"/>
            </a:solidFill>
            <a:prstDash val="solid"/>
            <a:round/>
            <a:headEnd len="med" w="med" type="none"/>
            <a:tailEnd len="med" w="med" type="triangle"/>
          </a:ln>
        </p:spPr>
      </p:cxnSp>
      <p:sp>
        <p:nvSpPr>
          <p:cNvPr id="337" name="Google Shape;337;p44"/>
          <p:cNvSpPr txBox="1"/>
          <p:nvPr>
            <p:ph idx="1" type="body"/>
          </p:nvPr>
        </p:nvSpPr>
        <p:spPr>
          <a:xfrm>
            <a:off x="311700" y="1147225"/>
            <a:ext cx="85206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tr"/>
              <a:t>Second</a:t>
            </a:r>
            <a:r>
              <a:rPr b="1" lang="tr"/>
              <a:t> Scenario: user wants to </a:t>
            </a:r>
            <a:r>
              <a:rPr b="1" lang="tr" u="sng"/>
              <a:t>‘SELL’</a:t>
            </a:r>
            <a:endParaRPr b="1" u="sng"/>
          </a:p>
          <a:p>
            <a:pPr indent="-330200" lvl="0" marL="457200" rtl="0" algn="ctr">
              <a:spcBef>
                <a:spcPts val="1200"/>
              </a:spcBef>
              <a:spcAft>
                <a:spcPts val="0"/>
              </a:spcAft>
              <a:buSzPts val="1600"/>
              <a:buChar char="●"/>
            </a:pPr>
            <a:r>
              <a:rPr lang="tr" sz="1600"/>
              <a:t>RF</a:t>
            </a:r>
            <a:r>
              <a:rPr lang="tr" sz="1600"/>
              <a:t> with original data model is most appropriate</a:t>
            </a:r>
            <a:endParaRPr sz="1600"/>
          </a:p>
          <a:p>
            <a:pPr indent="0" lvl="0" marL="0" rtl="0" algn="ctr">
              <a:spcBef>
                <a:spcPts val="1200"/>
              </a:spcBef>
              <a:spcAft>
                <a:spcPts val="1200"/>
              </a:spcAft>
              <a:buNone/>
            </a:pPr>
            <a:r>
              <a:t/>
            </a:r>
            <a:endParaRPr b="1" u="sng"/>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tr"/>
              <a:t>Conclusion</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txBox="1"/>
          <p:nvPr>
            <p:ph idx="1" type="body"/>
          </p:nvPr>
        </p:nvSpPr>
        <p:spPr>
          <a:xfrm>
            <a:off x="311700" y="252275"/>
            <a:ext cx="8520600" cy="136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a:t>BS4 and Selenium→ </a:t>
            </a:r>
            <a:r>
              <a:rPr b="1" lang="tr"/>
              <a:t>12520</a:t>
            </a:r>
            <a:r>
              <a:rPr lang="tr"/>
              <a:t> news title from Coindesk</a:t>
            </a:r>
            <a:endParaRPr/>
          </a:p>
          <a:p>
            <a:pPr indent="-342900" lvl="0" marL="457200" rtl="0" algn="l">
              <a:spcBef>
                <a:spcPts val="0"/>
              </a:spcBef>
              <a:spcAft>
                <a:spcPts val="0"/>
              </a:spcAft>
              <a:buSzPts val="1800"/>
              <a:buChar char="●"/>
            </a:pPr>
            <a:r>
              <a:rPr lang="tr"/>
              <a:t>VADER, GPT-3, TextBlob and CryptoBERT → </a:t>
            </a:r>
            <a:r>
              <a:rPr b="1" lang="tr"/>
              <a:t>VADER</a:t>
            </a:r>
            <a:endParaRPr b="1"/>
          </a:p>
          <a:p>
            <a:pPr indent="-342900" lvl="0" marL="457200" rtl="0" algn="l">
              <a:spcBef>
                <a:spcPts val="0"/>
              </a:spcBef>
              <a:spcAft>
                <a:spcPts val="0"/>
              </a:spcAft>
              <a:buSzPts val="1800"/>
              <a:buChar char="●"/>
            </a:pPr>
            <a:r>
              <a:rPr b="1" lang="tr"/>
              <a:t>SMOTE-Tomek</a:t>
            </a:r>
            <a:r>
              <a:rPr lang="tr"/>
              <a:t> → </a:t>
            </a:r>
            <a:r>
              <a:rPr lang="tr"/>
              <a:t>Classification performance in three classes</a:t>
            </a:r>
            <a:endParaRPr/>
          </a:p>
        </p:txBody>
      </p:sp>
      <p:sp>
        <p:nvSpPr>
          <p:cNvPr id="348" name="Google Shape;348;p46"/>
          <p:cNvSpPr/>
          <p:nvPr/>
        </p:nvSpPr>
        <p:spPr>
          <a:xfrm>
            <a:off x="6224690" y="2340501"/>
            <a:ext cx="1538100" cy="442500"/>
          </a:xfrm>
          <a:prstGeom prst="roundRect">
            <a:avLst>
              <a:gd fmla="val 50000" name="adj"/>
            </a:avLst>
          </a:prstGeom>
          <a:solidFill>
            <a:srgbClr val="0D5DD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tr" sz="1100">
                <a:solidFill>
                  <a:srgbClr val="FFFFFF"/>
                </a:solidFill>
                <a:latin typeface="Open Sans"/>
                <a:ea typeface="Open Sans"/>
                <a:cs typeface="Open Sans"/>
                <a:sym typeface="Open Sans"/>
              </a:rPr>
              <a:t>Second Prediction</a:t>
            </a:r>
            <a:endParaRPr sz="1100">
              <a:solidFill>
                <a:srgbClr val="FFFFFF"/>
              </a:solidFill>
              <a:latin typeface="Open Sans"/>
              <a:ea typeface="Open Sans"/>
              <a:cs typeface="Open Sans"/>
              <a:sym typeface="Open Sans"/>
            </a:endParaRPr>
          </a:p>
          <a:p>
            <a:pPr indent="0" lvl="0" marL="0" rtl="0" algn="ctr">
              <a:spcBef>
                <a:spcPts val="0"/>
              </a:spcBef>
              <a:spcAft>
                <a:spcPts val="0"/>
              </a:spcAft>
              <a:buNone/>
            </a:pPr>
            <a:r>
              <a:rPr lang="tr" sz="1100">
                <a:solidFill>
                  <a:srgbClr val="FFFFFF"/>
                </a:solidFill>
                <a:latin typeface="Open Sans"/>
                <a:ea typeface="Open Sans"/>
                <a:cs typeface="Open Sans"/>
                <a:sym typeface="Open Sans"/>
              </a:rPr>
              <a:t>System</a:t>
            </a:r>
            <a:endParaRPr sz="1100">
              <a:solidFill>
                <a:srgbClr val="FFFFFF"/>
              </a:solidFill>
              <a:latin typeface="Open Sans"/>
              <a:ea typeface="Open Sans"/>
              <a:cs typeface="Open Sans"/>
              <a:sym typeface="Open Sans"/>
            </a:endParaRPr>
          </a:p>
        </p:txBody>
      </p:sp>
      <p:sp>
        <p:nvSpPr>
          <p:cNvPr id="349" name="Google Shape;349;p46"/>
          <p:cNvSpPr/>
          <p:nvPr/>
        </p:nvSpPr>
        <p:spPr>
          <a:xfrm>
            <a:off x="1531472" y="2340501"/>
            <a:ext cx="1538100" cy="442500"/>
          </a:xfrm>
          <a:prstGeom prst="roundRect">
            <a:avLst>
              <a:gd fmla="val 50000" name="adj"/>
            </a:avLst>
          </a:prstGeom>
          <a:solidFill>
            <a:srgbClr val="0D5DD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rgbClr val="FFFFFF"/>
                </a:solidFill>
                <a:latin typeface="Open Sans"/>
                <a:ea typeface="Open Sans"/>
                <a:cs typeface="Open Sans"/>
                <a:sym typeface="Open Sans"/>
              </a:rPr>
              <a:t>First Prediction</a:t>
            </a:r>
            <a:endParaRPr sz="1300">
              <a:solidFill>
                <a:srgbClr val="FFFFFF"/>
              </a:solidFill>
              <a:latin typeface="Open Sans"/>
              <a:ea typeface="Open Sans"/>
              <a:cs typeface="Open Sans"/>
              <a:sym typeface="Open Sans"/>
            </a:endParaRPr>
          </a:p>
          <a:p>
            <a:pPr indent="0" lvl="0" marL="0" rtl="0" algn="ctr">
              <a:spcBef>
                <a:spcPts val="0"/>
              </a:spcBef>
              <a:spcAft>
                <a:spcPts val="0"/>
              </a:spcAft>
              <a:buNone/>
            </a:pPr>
            <a:r>
              <a:rPr lang="tr" sz="1300">
                <a:solidFill>
                  <a:srgbClr val="FFFFFF"/>
                </a:solidFill>
                <a:latin typeface="Open Sans"/>
                <a:ea typeface="Open Sans"/>
                <a:cs typeface="Open Sans"/>
                <a:sym typeface="Open Sans"/>
              </a:rPr>
              <a:t>System</a:t>
            </a:r>
            <a:endParaRPr sz="1300">
              <a:solidFill>
                <a:srgbClr val="FFFFFF"/>
              </a:solidFill>
              <a:latin typeface="Open Sans"/>
              <a:ea typeface="Open Sans"/>
              <a:cs typeface="Open Sans"/>
              <a:sym typeface="Open Sans"/>
            </a:endParaRPr>
          </a:p>
        </p:txBody>
      </p:sp>
      <p:sp>
        <p:nvSpPr>
          <p:cNvPr id="350" name="Google Shape;350;p46"/>
          <p:cNvSpPr/>
          <p:nvPr/>
        </p:nvSpPr>
        <p:spPr>
          <a:xfrm>
            <a:off x="686225" y="3240203"/>
            <a:ext cx="1538100" cy="442500"/>
          </a:xfrm>
          <a:prstGeom prst="roundRect">
            <a:avLst>
              <a:gd fmla="val 50000" name="adj"/>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rgbClr val="FFFFFF"/>
                </a:solidFill>
                <a:latin typeface="Open Sans"/>
                <a:ea typeface="Open Sans"/>
                <a:cs typeface="Open Sans"/>
                <a:sym typeface="Open Sans"/>
              </a:rPr>
              <a:t>First Scenario</a:t>
            </a:r>
            <a:endParaRPr sz="1300">
              <a:solidFill>
                <a:srgbClr val="FFFFFF"/>
              </a:solidFill>
              <a:latin typeface="Open Sans"/>
              <a:ea typeface="Open Sans"/>
              <a:cs typeface="Open Sans"/>
              <a:sym typeface="Open Sans"/>
            </a:endParaRPr>
          </a:p>
          <a:p>
            <a:pPr indent="0" lvl="0" marL="0" rtl="0" algn="ctr">
              <a:spcBef>
                <a:spcPts val="0"/>
              </a:spcBef>
              <a:spcAft>
                <a:spcPts val="0"/>
              </a:spcAft>
              <a:buNone/>
            </a:pPr>
            <a:r>
              <a:rPr lang="tr" sz="1300">
                <a:solidFill>
                  <a:srgbClr val="FFFFFF"/>
                </a:solidFill>
                <a:latin typeface="Open Sans"/>
                <a:ea typeface="Open Sans"/>
                <a:cs typeface="Open Sans"/>
                <a:sym typeface="Open Sans"/>
              </a:rPr>
              <a:t>BUY</a:t>
            </a:r>
            <a:endParaRPr sz="1300">
              <a:solidFill>
                <a:srgbClr val="FFFFFF"/>
              </a:solidFill>
              <a:latin typeface="Open Sans"/>
              <a:ea typeface="Open Sans"/>
              <a:cs typeface="Open Sans"/>
              <a:sym typeface="Open Sans"/>
            </a:endParaRPr>
          </a:p>
        </p:txBody>
      </p:sp>
      <p:sp>
        <p:nvSpPr>
          <p:cNvPr id="351" name="Google Shape;351;p46"/>
          <p:cNvSpPr/>
          <p:nvPr/>
        </p:nvSpPr>
        <p:spPr>
          <a:xfrm>
            <a:off x="2376718" y="3240203"/>
            <a:ext cx="1538100" cy="442500"/>
          </a:xfrm>
          <a:prstGeom prst="roundRect">
            <a:avLst>
              <a:gd fmla="val 50000" name="adj"/>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rgbClr val="FFFFFF"/>
                </a:solidFill>
                <a:latin typeface="Open Sans"/>
                <a:ea typeface="Open Sans"/>
                <a:cs typeface="Open Sans"/>
                <a:sym typeface="Open Sans"/>
              </a:rPr>
              <a:t>Second Scenario SELL</a:t>
            </a:r>
            <a:endParaRPr sz="1300">
              <a:solidFill>
                <a:srgbClr val="FFFFFF"/>
              </a:solidFill>
              <a:latin typeface="Open Sans"/>
              <a:ea typeface="Open Sans"/>
              <a:cs typeface="Open Sans"/>
              <a:sym typeface="Open Sans"/>
            </a:endParaRPr>
          </a:p>
        </p:txBody>
      </p:sp>
      <p:sp>
        <p:nvSpPr>
          <p:cNvPr id="352" name="Google Shape;352;p46"/>
          <p:cNvSpPr/>
          <p:nvPr/>
        </p:nvSpPr>
        <p:spPr>
          <a:xfrm>
            <a:off x="5379450" y="3240203"/>
            <a:ext cx="1538100" cy="442500"/>
          </a:xfrm>
          <a:prstGeom prst="roundRect">
            <a:avLst>
              <a:gd fmla="val 50000" name="adj"/>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tr" sz="1300">
                <a:solidFill>
                  <a:schemeClr val="lt1"/>
                </a:solidFill>
                <a:latin typeface="Open Sans"/>
                <a:ea typeface="Open Sans"/>
                <a:cs typeface="Open Sans"/>
                <a:sym typeface="Open Sans"/>
              </a:rPr>
              <a:t>First Scenario</a:t>
            </a:r>
            <a:endParaRPr sz="1300">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tr" sz="1300">
                <a:solidFill>
                  <a:schemeClr val="lt1"/>
                </a:solidFill>
                <a:latin typeface="Open Sans"/>
                <a:ea typeface="Open Sans"/>
                <a:cs typeface="Open Sans"/>
                <a:sym typeface="Open Sans"/>
              </a:rPr>
              <a:t>BUY</a:t>
            </a:r>
            <a:endParaRPr sz="1000">
              <a:solidFill>
                <a:srgbClr val="FFFFFF"/>
              </a:solidFill>
              <a:latin typeface="Roboto"/>
              <a:ea typeface="Roboto"/>
              <a:cs typeface="Roboto"/>
              <a:sym typeface="Roboto"/>
            </a:endParaRPr>
          </a:p>
        </p:txBody>
      </p:sp>
      <p:sp>
        <p:nvSpPr>
          <p:cNvPr id="353" name="Google Shape;353;p46"/>
          <p:cNvSpPr/>
          <p:nvPr/>
        </p:nvSpPr>
        <p:spPr>
          <a:xfrm>
            <a:off x="7069943" y="3240203"/>
            <a:ext cx="1538100" cy="442500"/>
          </a:xfrm>
          <a:prstGeom prst="roundRect">
            <a:avLst>
              <a:gd fmla="val 50000" name="adj"/>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tr" sz="1300">
                <a:solidFill>
                  <a:schemeClr val="lt1"/>
                </a:solidFill>
                <a:latin typeface="Open Sans"/>
                <a:ea typeface="Open Sans"/>
                <a:cs typeface="Open Sans"/>
                <a:sym typeface="Open Sans"/>
              </a:rPr>
              <a:t>Second Scenario SELL</a:t>
            </a:r>
            <a:endParaRPr sz="1000">
              <a:solidFill>
                <a:srgbClr val="FFFFFF"/>
              </a:solidFill>
              <a:latin typeface="Roboto"/>
              <a:ea typeface="Roboto"/>
              <a:cs typeface="Roboto"/>
              <a:sym typeface="Roboto"/>
            </a:endParaRPr>
          </a:p>
        </p:txBody>
      </p:sp>
      <p:cxnSp>
        <p:nvCxnSpPr>
          <p:cNvPr id="354" name="Google Shape;354;p46"/>
          <p:cNvCxnSpPr>
            <a:stCxn id="349" idx="2"/>
            <a:endCxn id="351" idx="0"/>
          </p:cNvCxnSpPr>
          <p:nvPr/>
        </p:nvCxnSpPr>
        <p:spPr>
          <a:xfrm flipH="1" rot="-5400000">
            <a:off x="2494472" y="2589051"/>
            <a:ext cx="457200" cy="8451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355" name="Google Shape;355;p46"/>
          <p:cNvCxnSpPr>
            <a:stCxn id="350" idx="0"/>
            <a:endCxn id="349" idx="2"/>
          </p:cNvCxnSpPr>
          <p:nvPr/>
        </p:nvCxnSpPr>
        <p:spPr>
          <a:xfrm rot="-5400000">
            <a:off x="1649225" y="2589053"/>
            <a:ext cx="457200" cy="8451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356" name="Google Shape;356;p46"/>
          <p:cNvCxnSpPr>
            <a:stCxn id="348" idx="2"/>
            <a:endCxn id="353" idx="0"/>
          </p:cNvCxnSpPr>
          <p:nvPr/>
        </p:nvCxnSpPr>
        <p:spPr>
          <a:xfrm flipH="1" rot="-5400000">
            <a:off x="7187840" y="2588901"/>
            <a:ext cx="457200" cy="8454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cxnSp>
        <p:nvCxnSpPr>
          <p:cNvPr id="357" name="Google Shape;357;p46"/>
          <p:cNvCxnSpPr>
            <a:stCxn id="352" idx="0"/>
            <a:endCxn id="348" idx="2"/>
          </p:cNvCxnSpPr>
          <p:nvPr/>
        </p:nvCxnSpPr>
        <p:spPr>
          <a:xfrm rot="-5400000">
            <a:off x="6342450" y="2589053"/>
            <a:ext cx="457200" cy="845100"/>
          </a:xfrm>
          <a:prstGeom prst="bentConnector3">
            <a:avLst>
              <a:gd fmla="val 50000" name="adj1"/>
            </a:avLst>
          </a:prstGeom>
          <a:noFill/>
          <a:ln cap="flat" cmpd="sng" w="9525">
            <a:solidFill>
              <a:srgbClr val="C2C2C2"/>
            </a:solidFill>
            <a:prstDash val="solid"/>
            <a:round/>
            <a:headEnd len="sm" w="sm" type="none"/>
            <a:tailEnd len="sm" w="sm" type="none"/>
          </a:ln>
          <a:effectLst>
            <a:outerShdw blurRad="57150" rotWithShape="0" algn="bl" dir="5400000" dist="19050">
              <a:srgbClr val="000000">
                <a:alpha val="50000"/>
              </a:srgbClr>
            </a:outerShdw>
          </a:effectLst>
        </p:spPr>
      </p:cxnSp>
      <p:sp>
        <p:nvSpPr>
          <p:cNvPr id="358" name="Google Shape;358;p46"/>
          <p:cNvSpPr txBox="1"/>
          <p:nvPr/>
        </p:nvSpPr>
        <p:spPr>
          <a:xfrm>
            <a:off x="87450" y="3845125"/>
            <a:ext cx="2074200" cy="840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Open Sans"/>
              <a:buChar char="➔"/>
            </a:pPr>
            <a:r>
              <a:rPr lang="tr">
                <a:latin typeface="Open Sans"/>
                <a:ea typeface="Open Sans"/>
                <a:cs typeface="Open Sans"/>
                <a:sym typeface="Open Sans"/>
              </a:rPr>
              <a:t>SVM model with balanced data</a:t>
            </a:r>
            <a:endParaRPr>
              <a:latin typeface="Open Sans"/>
              <a:ea typeface="Open Sans"/>
              <a:cs typeface="Open Sans"/>
              <a:sym typeface="Open Sans"/>
            </a:endParaRPr>
          </a:p>
        </p:txBody>
      </p:sp>
      <p:sp>
        <p:nvSpPr>
          <p:cNvPr id="359" name="Google Shape;359;p46"/>
          <p:cNvSpPr txBox="1"/>
          <p:nvPr/>
        </p:nvSpPr>
        <p:spPr>
          <a:xfrm>
            <a:off x="2108675" y="3747025"/>
            <a:ext cx="2074200" cy="840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Open Sans"/>
              <a:buChar char="➔"/>
            </a:pPr>
            <a:r>
              <a:rPr lang="tr">
                <a:latin typeface="Open Sans"/>
                <a:ea typeface="Open Sans"/>
                <a:cs typeface="Open Sans"/>
                <a:sym typeface="Open Sans"/>
              </a:rPr>
              <a:t>RF models</a:t>
            </a:r>
            <a:endParaRPr>
              <a:latin typeface="Open Sans"/>
              <a:ea typeface="Open Sans"/>
              <a:cs typeface="Open Sans"/>
              <a:sym typeface="Open Sans"/>
            </a:endParaRPr>
          </a:p>
        </p:txBody>
      </p:sp>
      <p:sp>
        <p:nvSpPr>
          <p:cNvPr id="360" name="Google Shape;360;p46"/>
          <p:cNvSpPr txBox="1"/>
          <p:nvPr/>
        </p:nvSpPr>
        <p:spPr>
          <a:xfrm>
            <a:off x="5111400" y="4067625"/>
            <a:ext cx="2074200" cy="840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Open Sans"/>
              <a:buChar char="➔"/>
            </a:pPr>
            <a:r>
              <a:rPr lang="tr">
                <a:latin typeface="Open Sans"/>
                <a:ea typeface="Open Sans"/>
                <a:cs typeface="Open Sans"/>
                <a:sym typeface="Open Sans"/>
              </a:rPr>
              <a:t>LR model with balanced data</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tr">
                <a:latin typeface="Open Sans"/>
                <a:ea typeface="Open Sans"/>
                <a:cs typeface="Open Sans"/>
                <a:sym typeface="Open Sans"/>
              </a:rPr>
              <a:t>SVM model with balanced data</a:t>
            </a:r>
            <a:endParaRPr>
              <a:latin typeface="Open Sans"/>
              <a:ea typeface="Open Sans"/>
              <a:cs typeface="Open Sans"/>
              <a:sym typeface="Open Sans"/>
            </a:endParaRPr>
          </a:p>
        </p:txBody>
      </p:sp>
      <p:sp>
        <p:nvSpPr>
          <p:cNvPr id="361" name="Google Shape;361;p46"/>
          <p:cNvSpPr txBox="1"/>
          <p:nvPr/>
        </p:nvSpPr>
        <p:spPr>
          <a:xfrm>
            <a:off x="7185600" y="3747025"/>
            <a:ext cx="2074200" cy="840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Open Sans"/>
              <a:buChar char="➔"/>
            </a:pPr>
            <a:r>
              <a:rPr lang="tr">
                <a:latin typeface="Open Sans"/>
                <a:ea typeface="Open Sans"/>
                <a:cs typeface="Open Sans"/>
                <a:sym typeface="Open Sans"/>
              </a:rPr>
              <a:t>RF models</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tr"/>
              <a:t>Future Work</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idx="1" type="body"/>
          </p:nvPr>
        </p:nvSpPr>
        <p:spPr>
          <a:xfrm>
            <a:off x="311700" y="1898550"/>
            <a:ext cx="8520600" cy="134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a:t>Using bigger dataset</a:t>
            </a:r>
            <a:endParaRPr/>
          </a:p>
          <a:p>
            <a:pPr indent="-342900" lvl="0" marL="457200" rtl="0" algn="l">
              <a:spcBef>
                <a:spcPts val="0"/>
              </a:spcBef>
              <a:spcAft>
                <a:spcPts val="0"/>
              </a:spcAft>
              <a:buSzPts val="1800"/>
              <a:buChar char="●"/>
            </a:pPr>
            <a:r>
              <a:rPr lang="tr"/>
              <a:t>Adding more relevant financial metrics as features</a:t>
            </a:r>
            <a:endParaRPr/>
          </a:p>
          <a:p>
            <a:pPr indent="-342900" lvl="0" marL="457200" rtl="0" algn="l">
              <a:spcBef>
                <a:spcPts val="0"/>
              </a:spcBef>
              <a:spcAft>
                <a:spcPts val="0"/>
              </a:spcAft>
              <a:buSzPts val="1800"/>
              <a:buChar char="●"/>
            </a:pPr>
            <a:r>
              <a:rPr lang="tr"/>
              <a:t>Training the prediction model with balanced data</a:t>
            </a:r>
            <a:endParaRPr/>
          </a:p>
        </p:txBody>
      </p:sp>
      <p:pic>
        <p:nvPicPr>
          <p:cNvPr id="372" name="Google Shape;372;p48"/>
          <p:cNvPicPr preferRelativeResize="0"/>
          <p:nvPr/>
        </p:nvPicPr>
        <p:blipFill>
          <a:blip r:embed="rId3">
            <a:alphaModFix/>
          </a:blip>
          <a:stretch>
            <a:fillRect/>
          </a:stretch>
        </p:blipFill>
        <p:spPr>
          <a:xfrm>
            <a:off x="6312609" y="2571750"/>
            <a:ext cx="2519695" cy="2050952"/>
          </a:xfrm>
          <a:prstGeom prst="rect">
            <a:avLst/>
          </a:prstGeom>
          <a:noFill/>
          <a:ln>
            <a:noFill/>
          </a:ln>
        </p:spPr>
      </p:pic>
      <p:pic>
        <p:nvPicPr>
          <p:cNvPr id="373" name="Google Shape;373;p48"/>
          <p:cNvPicPr preferRelativeResize="0"/>
          <p:nvPr/>
        </p:nvPicPr>
        <p:blipFill>
          <a:blip r:embed="rId4">
            <a:alphaModFix/>
          </a:blip>
          <a:stretch>
            <a:fillRect/>
          </a:stretch>
        </p:blipFill>
        <p:spPr>
          <a:xfrm>
            <a:off x="311700" y="411799"/>
            <a:ext cx="3262400" cy="945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tr"/>
              <a:t>Videos From GUIs</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First Prediction GUI</a:t>
            </a:r>
            <a:endParaRPr/>
          </a:p>
        </p:txBody>
      </p:sp>
      <p:pic>
        <p:nvPicPr>
          <p:cNvPr id="384" name="Google Shape;384;p50" title="first_model_gui.ipynb - Colaboratory - Google Chrome 2023-06-13 11-46-24.mp4">
            <a:hlinkClick r:id="rId3"/>
          </p:cNvPr>
          <p:cNvPicPr preferRelativeResize="0"/>
          <p:nvPr/>
        </p:nvPicPr>
        <p:blipFill>
          <a:blip r:embed="rId4">
            <a:alphaModFix/>
          </a:blip>
          <a:stretch>
            <a:fillRect/>
          </a:stretch>
        </p:blipFill>
        <p:spPr>
          <a:xfrm>
            <a:off x="1138075" y="1147225"/>
            <a:ext cx="6867850" cy="3583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Second Prediction GUI</a:t>
            </a:r>
            <a:endParaRPr/>
          </a:p>
        </p:txBody>
      </p:sp>
      <p:pic>
        <p:nvPicPr>
          <p:cNvPr id="390" name="Google Shape;390;p51" title="second_model_gui.ipynb - Colaboratory - Google Chrome 2023-06-13 11-25-22.mp4">
            <a:hlinkClick r:id="rId3"/>
          </p:cNvPr>
          <p:cNvPicPr preferRelativeResize="0"/>
          <p:nvPr/>
        </p:nvPicPr>
        <p:blipFill>
          <a:blip r:embed="rId4">
            <a:alphaModFix/>
          </a:blip>
          <a:stretch>
            <a:fillRect/>
          </a:stretch>
        </p:blipFill>
        <p:spPr>
          <a:xfrm>
            <a:off x="1138075" y="1147225"/>
            <a:ext cx="6867859" cy="3691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idx="1" type="body"/>
          </p:nvPr>
        </p:nvSpPr>
        <p:spPr>
          <a:xfrm>
            <a:off x="311700" y="807825"/>
            <a:ext cx="8520600" cy="1033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tr" sz="2000"/>
              <a:t>Why BTC price prediction is important? </a:t>
            </a:r>
            <a:endParaRPr sz="2000"/>
          </a:p>
          <a:p>
            <a:pPr indent="-355600" lvl="0" marL="457200" rtl="0" algn="l">
              <a:spcBef>
                <a:spcPts val="0"/>
              </a:spcBef>
              <a:spcAft>
                <a:spcPts val="0"/>
              </a:spcAft>
              <a:buSzPts val="2000"/>
              <a:buChar char="●"/>
            </a:pPr>
            <a:r>
              <a:rPr lang="tr" sz="2000"/>
              <a:t>How can we predict BTC price based on sentiment analysis?</a:t>
            </a:r>
            <a:endParaRPr sz="2000"/>
          </a:p>
        </p:txBody>
      </p:sp>
      <p:pic>
        <p:nvPicPr>
          <p:cNvPr id="83" name="Google Shape;83;p16"/>
          <p:cNvPicPr preferRelativeResize="0"/>
          <p:nvPr/>
        </p:nvPicPr>
        <p:blipFill>
          <a:blip r:embed="rId3">
            <a:alphaModFix/>
          </a:blip>
          <a:stretch>
            <a:fillRect/>
          </a:stretch>
        </p:blipFill>
        <p:spPr>
          <a:xfrm>
            <a:off x="6243250" y="2878475"/>
            <a:ext cx="2423218" cy="1617376"/>
          </a:xfrm>
          <a:prstGeom prst="rect">
            <a:avLst/>
          </a:prstGeom>
          <a:noFill/>
          <a:ln>
            <a:noFill/>
          </a:ln>
        </p:spPr>
      </p:pic>
      <p:pic>
        <p:nvPicPr>
          <p:cNvPr id="84" name="Google Shape;84;p16"/>
          <p:cNvPicPr preferRelativeResize="0"/>
          <p:nvPr/>
        </p:nvPicPr>
        <p:blipFill rotWithShape="1">
          <a:blip r:embed="rId4">
            <a:alphaModFix/>
          </a:blip>
          <a:srcRect b="8391" l="0" r="0" t="0"/>
          <a:stretch/>
        </p:blipFill>
        <p:spPr>
          <a:xfrm>
            <a:off x="261587" y="2878475"/>
            <a:ext cx="2648239" cy="1617375"/>
          </a:xfrm>
          <a:prstGeom prst="rect">
            <a:avLst/>
          </a:prstGeom>
          <a:noFill/>
          <a:ln>
            <a:noFill/>
          </a:ln>
        </p:spPr>
      </p:pic>
      <p:pic>
        <p:nvPicPr>
          <p:cNvPr id="85" name="Google Shape;85;p16"/>
          <p:cNvPicPr preferRelativeResize="0"/>
          <p:nvPr/>
        </p:nvPicPr>
        <p:blipFill>
          <a:blip r:embed="rId5">
            <a:alphaModFix/>
          </a:blip>
          <a:stretch>
            <a:fillRect/>
          </a:stretch>
        </p:blipFill>
        <p:spPr>
          <a:xfrm>
            <a:off x="3072449" y="2878475"/>
            <a:ext cx="2875325" cy="16173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311700" y="2571750"/>
            <a:ext cx="8520600" cy="831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sz="4311">
                <a:latin typeface="Open Sans"/>
                <a:ea typeface="Open Sans"/>
                <a:cs typeface="Open Sans"/>
                <a:sym typeface="Open Sans"/>
              </a:rPr>
              <a:t>Thank you for listening!</a:t>
            </a:r>
            <a:endParaRPr sz="4311">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2743200" rtl="0" algn="l">
              <a:spcBef>
                <a:spcPts val="0"/>
              </a:spcBef>
              <a:spcAft>
                <a:spcPts val="0"/>
              </a:spcAft>
              <a:buNone/>
            </a:pPr>
            <a:r>
              <a:rPr lang="tr" sz="3311">
                <a:latin typeface="Open Sans"/>
                <a:ea typeface="Open Sans"/>
                <a:cs typeface="Open Sans"/>
                <a:sym typeface="Open Sans"/>
              </a:rPr>
              <a:t>Aylin İrem Kara</a:t>
            </a:r>
            <a:endParaRPr sz="3311">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nvSpPr>
        <p:spPr>
          <a:xfrm>
            <a:off x="1110300" y="607700"/>
            <a:ext cx="6923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200">
                <a:latin typeface="Open Sans"/>
                <a:ea typeface="Open Sans"/>
                <a:cs typeface="Open Sans"/>
                <a:sym typeface="Open Sans"/>
              </a:rPr>
              <a:t>Our goal</a:t>
            </a:r>
            <a:r>
              <a:rPr lang="tr" sz="2200">
                <a:latin typeface="Open Sans"/>
                <a:ea typeface="Open Sans"/>
                <a:cs typeface="Open Sans"/>
                <a:sym typeface="Open Sans"/>
              </a:rPr>
              <a:t>: Daily BTC Price prediction</a:t>
            </a:r>
            <a:endParaRPr sz="2200">
              <a:latin typeface="Open Sans"/>
              <a:ea typeface="Open Sans"/>
              <a:cs typeface="Open Sans"/>
              <a:sym typeface="Open Sans"/>
            </a:endParaRPr>
          </a:p>
        </p:txBody>
      </p:sp>
      <p:pic>
        <p:nvPicPr>
          <p:cNvPr id="91" name="Google Shape;91;p17"/>
          <p:cNvPicPr preferRelativeResize="0"/>
          <p:nvPr/>
        </p:nvPicPr>
        <p:blipFill>
          <a:blip r:embed="rId3">
            <a:alphaModFix/>
          </a:blip>
          <a:stretch>
            <a:fillRect/>
          </a:stretch>
        </p:blipFill>
        <p:spPr>
          <a:xfrm>
            <a:off x="1110288" y="1130901"/>
            <a:ext cx="7335365" cy="3566324"/>
          </a:xfrm>
          <a:prstGeom prst="rect">
            <a:avLst/>
          </a:prstGeom>
          <a:noFill/>
          <a:ln>
            <a:noFill/>
          </a:ln>
        </p:spPr>
      </p:pic>
      <p:pic>
        <p:nvPicPr>
          <p:cNvPr id="92" name="Google Shape;92;p17"/>
          <p:cNvPicPr preferRelativeResize="0"/>
          <p:nvPr/>
        </p:nvPicPr>
        <p:blipFill>
          <a:blip r:embed="rId4">
            <a:alphaModFix/>
          </a:blip>
          <a:stretch>
            <a:fillRect/>
          </a:stretch>
        </p:blipFill>
        <p:spPr>
          <a:xfrm>
            <a:off x="7567249" y="335200"/>
            <a:ext cx="1576752" cy="93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241600" y="472800"/>
            <a:ext cx="4260300" cy="4272900"/>
          </a:xfrm>
          <a:prstGeom prst="rect">
            <a:avLst/>
          </a:prstGeom>
          <a:solidFill>
            <a:srgbClr val="E1EAFB"/>
          </a:solidFill>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tr" sz="1700" u="sng"/>
              <a:t>Functional Requirements</a:t>
            </a:r>
            <a:endParaRPr b="1" sz="1700" u="sng"/>
          </a:p>
          <a:p>
            <a:pPr indent="-342900" lvl="0" marL="457200" rtl="0" algn="l">
              <a:lnSpc>
                <a:spcPct val="115000"/>
              </a:lnSpc>
              <a:spcBef>
                <a:spcPts val="1200"/>
              </a:spcBef>
              <a:spcAft>
                <a:spcPts val="0"/>
              </a:spcAft>
              <a:buSzPts val="1800"/>
              <a:buChar char="●"/>
            </a:pPr>
            <a:r>
              <a:rPr lang="tr"/>
              <a:t>Take news headline for first prediction system</a:t>
            </a:r>
            <a:endParaRPr/>
          </a:p>
          <a:p>
            <a:pPr indent="-342900" lvl="0" marL="457200" rtl="0" algn="l">
              <a:lnSpc>
                <a:spcPct val="115000"/>
              </a:lnSpc>
              <a:spcBef>
                <a:spcPts val="0"/>
              </a:spcBef>
              <a:spcAft>
                <a:spcPts val="0"/>
              </a:spcAft>
              <a:buSzPts val="1800"/>
              <a:buChar char="●"/>
            </a:pPr>
            <a:r>
              <a:rPr lang="tr"/>
              <a:t>Take news headline, USDI and Dow Jones for second prediction system</a:t>
            </a:r>
            <a:endParaRPr/>
          </a:p>
          <a:p>
            <a:pPr indent="-342900" lvl="0" marL="457200" rtl="0" algn="l">
              <a:lnSpc>
                <a:spcPct val="115000"/>
              </a:lnSpc>
              <a:spcBef>
                <a:spcPts val="0"/>
              </a:spcBef>
              <a:spcAft>
                <a:spcPts val="0"/>
              </a:spcAft>
              <a:buSzPts val="1800"/>
              <a:buChar char="●"/>
            </a:pPr>
            <a:r>
              <a:rPr lang="tr"/>
              <a:t>Take today’s BTC price</a:t>
            </a:r>
            <a:endParaRPr/>
          </a:p>
          <a:p>
            <a:pPr indent="-342900" lvl="0" marL="457200" rtl="0" algn="l">
              <a:lnSpc>
                <a:spcPct val="115000"/>
              </a:lnSpc>
              <a:spcBef>
                <a:spcPts val="0"/>
              </a:spcBef>
              <a:spcAft>
                <a:spcPts val="0"/>
              </a:spcAft>
              <a:buSzPts val="1800"/>
              <a:buChar char="●"/>
            </a:pPr>
            <a:r>
              <a:rPr lang="tr"/>
              <a:t>Text preprocessing and tokenization</a:t>
            </a:r>
            <a:endParaRPr/>
          </a:p>
          <a:p>
            <a:pPr indent="-342900" lvl="0" marL="457200" rtl="0" algn="l">
              <a:lnSpc>
                <a:spcPct val="115000"/>
              </a:lnSpc>
              <a:spcBef>
                <a:spcPts val="0"/>
              </a:spcBef>
              <a:spcAft>
                <a:spcPts val="0"/>
              </a:spcAft>
              <a:buSzPts val="1800"/>
              <a:buChar char="●"/>
            </a:pPr>
            <a:r>
              <a:rPr lang="tr"/>
              <a:t>Sentiment score calculation</a:t>
            </a:r>
            <a:endParaRPr/>
          </a:p>
          <a:p>
            <a:pPr indent="-342900" lvl="0" marL="457200" rtl="0" algn="l">
              <a:lnSpc>
                <a:spcPct val="115000"/>
              </a:lnSpc>
              <a:spcBef>
                <a:spcPts val="0"/>
              </a:spcBef>
              <a:spcAft>
                <a:spcPts val="0"/>
              </a:spcAft>
              <a:buSzPts val="1800"/>
              <a:buChar char="●"/>
            </a:pPr>
            <a:r>
              <a:rPr lang="tr"/>
              <a:t>Predict tomorrow’s BTC price</a:t>
            </a:r>
            <a:endParaRPr/>
          </a:p>
          <a:p>
            <a:pPr indent="-342900" lvl="0" marL="457200" rtl="0" algn="l">
              <a:lnSpc>
                <a:spcPct val="115000"/>
              </a:lnSpc>
              <a:spcBef>
                <a:spcPts val="0"/>
              </a:spcBef>
              <a:spcAft>
                <a:spcPts val="0"/>
              </a:spcAft>
              <a:buSzPts val="1800"/>
              <a:buChar char="●"/>
            </a:pPr>
            <a:r>
              <a:rPr lang="tr"/>
              <a:t>Give prediction as output</a:t>
            </a:r>
            <a:endParaRPr/>
          </a:p>
        </p:txBody>
      </p:sp>
      <p:sp>
        <p:nvSpPr>
          <p:cNvPr id="98" name="Google Shape;98;p18"/>
          <p:cNvSpPr txBox="1"/>
          <p:nvPr>
            <p:ph idx="1" type="body"/>
          </p:nvPr>
        </p:nvSpPr>
        <p:spPr>
          <a:xfrm>
            <a:off x="4572000" y="472800"/>
            <a:ext cx="4443600" cy="4272900"/>
          </a:xfrm>
          <a:prstGeom prst="rect">
            <a:avLst/>
          </a:prstGeom>
          <a:solidFill>
            <a:srgbClr val="EBF4E7"/>
          </a:solidFill>
        </p:spPr>
        <p:txBody>
          <a:bodyPr anchorCtr="0" anchor="t" bIns="91425" lIns="91425" spcFirstLastPara="1" rIns="91425" wrap="square" tIns="91425">
            <a:normAutofit/>
          </a:bodyPr>
          <a:lstStyle/>
          <a:p>
            <a:pPr indent="0" lvl="0" marL="0" rtl="0" algn="ctr">
              <a:spcBef>
                <a:spcPts val="0"/>
              </a:spcBef>
              <a:spcAft>
                <a:spcPts val="0"/>
              </a:spcAft>
              <a:buNone/>
            </a:pPr>
            <a:r>
              <a:rPr b="1" lang="tr" sz="1700" u="sng"/>
              <a:t>Non-</a:t>
            </a:r>
            <a:r>
              <a:rPr b="1" lang="tr" sz="1700" u="sng"/>
              <a:t>Functional Requirements</a:t>
            </a:r>
            <a:endParaRPr b="1" sz="1700" u="sng"/>
          </a:p>
          <a:p>
            <a:pPr indent="-342900" lvl="0" marL="457200" rtl="0" algn="l">
              <a:spcBef>
                <a:spcPts val="1200"/>
              </a:spcBef>
              <a:spcAft>
                <a:spcPts val="0"/>
              </a:spcAft>
              <a:buSzPts val="1800"/>
              <a:buChar char="●"/>
            </a:pPr>
            <a:r>
              <a:rPr lang="tr"/>
              <a:t>Able to run all PC and web based notebook environment with Python3</a:t>
            </a:r>
            <a:endParaRPr/>
          </a:p>
          <a:p>
            <a:pPr indent="-342900" lvl="0" marL="457200" rtl="0" algn="l">
              <a:spcBef>
                <a:spcPts val="0"/>
              </a:spcBef>
              <a:spcAft>
                <a:spcPts val="0"/>
              </a:spcAft>
              <a:buSzPts val="1800"/>
              <a:buChar char="●"/>
            </a:pPr>
            <a:r>
              <a:rPr lang="tr"/>
              <a:t>Calculate and print prediction in 20 seconds for first prediction system</a:t>
            </a:r>
            <a:endParaRPr/>
          </a:p>
          <a:p>
            <a:pPr indent="-342900" lvl="0" marL="457200" rtl="0" algn="l">
              <a:spcBef>
                <a:spcPts val="0"/>
              </a:spcBef>
              <a:spcAft>
                <a:spcPts val="0"/>
              </a:spcAft>
              <a:buSzPts val="1800"/>
              <a:buChar char="●"/>
            </a:pPr>
            <a:r>
              <a:rPr lang="tr"/>
              <a:t>Calculate and print prediction in 16 seconds for second prediction system</a:t>
            </a:r>
            <a:endParaRPr/>
          </a:p>
          <a:p>
            <a:pPr indent="-342900" lvl="0" marL="457200" rtl="0" algn="l">
              <a:spcBef>
                <a:spcPts val="0"/>
              </a:spcBef>
              <a:spcAft>
                <a:spcPts val="0"/>
              </a:spcAft>
              <a:buSzPts val="1800"/>
              <a:buChar char="●"/>
            </a:pPr>
            <a:r>
              <a:rPr lang="tr"/>
              <a:t>Easy to use, minimal effort for users to navigate, just run cell for prediction</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21561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tr"/>
              <a:t>Related Works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tr" sz="2900"/>
              <a:t>Forecasting Bitcoin Price Fluctuation by Twitter Sentiment Analysis</a:t>
            </a:r>
            <a:endParaRPr b="1" sz="2900"/>
          </a:p>
          <a:p>
            <a:pPr indent="0" lvl="0" marL="0" rtl="0" algn="l">
              <a:spcBef>
                <a:spcPts val="0"/>
              </a:spcBef>
              <a:spcAft>
                <a:spcPts val="0"/>
              </a:spcAft>
              <a:buClr>
                <a:schemeClr val="dk1"/>
              </a:buClr>
              <a:buSzPts val="1100"/>
              <a:buFont typeface="Arial"/>
              <a:buNone/>
            </a:pPr>
            <a:r>
              <a:rPr lang="tr" sz="2500"/>
              <a:t>Sattarov et al.[16] </a:t>
            </a:r>
            <a:endParaRPr sz="2500"/>
          </a:p>
        </p:txBody>
      </p:sp>
      <p:sp>
        <p:nvSpPr>
          <p:cNvPr id="109" name="Google Shape;109;p20"/>
          <p:cNvSpPr txBox="1"/>
          <p:nvPr>
            <p:ph idx="1" type="body"/>
          </p:nvPr>
        </p:nvSpPr>
        <p:spPr>
          <a:xfrm>
            <a:off x="311700" y="1225225"/>
            <a:ext cx="8520600" cy="2180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a:t>92550 tweets </a:t>
            </a:r>
            <a:endParaRPr/>
          </a:p>
          <a:p>
            <a:pPr indent="-342900" lvl="0" marL="457200" rtl="0" algn="l">
              <a:spcBef>
                <a:spcPts val="0"/>
              </a:spcBef>
              <a:spcAft>
                <a:spcPts val="0"/>
              </a:spcAft>
              <a:buSzPts val="1800"/>
              <a:buChar char="●"/>
            </a:pPr>
            <a:r>
              <a:rPr lang="tr"/>
              <a:t>VADER for sentiment analysis.</a:t>
            </a:r>
            <a:endParaRPr/>
          </a:p>
          <a:p>
            <a:pPr indent="-342900" lvl="0" marL="457200" rtl="0" algn="l">
              <a:spcBef>
                <a:spcPts val="0"/>
              </a:spcBef>
              <a:spcAft>
                <a:spcPts val="0"/>
              </a:spcAft>
              <a:buSzPts val="1800"/>
              <a:buChar char="●"/>
            </a:pPr>
            <a:r>
              <a:rPr lang="tr"/>
              <a:t>Sentiment scores and historical price data of Bitcoin</a:t>
            </a:r>
            <a:endParaRPr/>
          </a:p>
          <a:p>
            <a:pPr indent="-342900" lvl="0" marL="457200" rtl="0" algn="l">
              <a:spcBef>
                <a:spcPts val="0"/>
              </a:spcBef>
              <a:spcAft>
                <a:spcPts val="0"/>
              </a:spcAft>
              <a:buSzPts val="1800"/>
              <a:buChar char="●"/>
            </a:pPr>
            <a:r>
              <a:rPr lang="tr"/>
              <a:t>Random Forest Classifier is used for prediction.</a:t>
            </a:r>
            <a:endParaRPr/>
          </a:p>
          <a:p>
            <a:pPr indent="-342900" lvl="0" marL="457200" rtl="0" algn="l">
              <a:spcBef>
                <a:spcPts val="0"/>
              </a:spcBef>
              <a:spcAft>
                <a:spcPts val="0"/>
              </a:spcAft>
              <a:buSzPts val="1800"/>
              <a:buChar char="●"/>
            </a:pPr>
            <a:r>
              <a:rPr lang="tr"/>
              <a:t>Average prediction error: 37.52%</a:t>
            </a:r>
            <a:endParaRPr/>
          </a:p>
        </p:txBody>
      </p:sp>
      <p:pic>
        <p:nvPicPr>
          <p:cNvPr id="110" name="Google Shape;110;p20"/>
          <p:cNvPicPr preferRelativeResize="0"/>
          <p:nvPr/>
        </p:nvPicPr>
        <p:blipFill rotWithShape="1">
          <a:blip r:embed="rId3">
            <a:alphaModFix/>
          </a:blip>
          <a:srcRect b="14929" l="0" r="0" t="0"/>
          <a:stretch/>
        </p:blipFill>
        <p:spPr>
          <a:xfrm>
            <a:off x="5785000" y="3104150"/>
            <a:ext cx="3047299" cy="1584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257100" y="212825"/>
            <a:ext cx="88869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tr" sz="3100"/>
              <a:t>Cryptocurrency Price Prediction Using News and Social Media Sentiment</a:t>
            </a:r>
            <a:endParaRPr b="1" sz="3100"/>
          </a:p>
          <a:p>
            <a:pPr indent="0" lvl="0" marL="0" rtl="0" algn="l">
              <a:spcBef>
                <a:spcPts val="0"/>
              </a:spcBef>
              <a:spcAft>
                <a:spcPts val="0"/>
              </a:spcAft>
              <a:buNone/>
            </a:pPr>
            <a:r>
              <a:rPr lang="tr" sz="2416"/>
              <a:t>Lamon et al. [2]</a:t>
            </a:r>
            <a:endParaRPr sz="2416"/>
          </a:p>
        </p:txBody>
      </p:sp>
      <p:sp>
        <p:nvSpPr>
          <p:cNvPr id="116" name="Google Shape;116;p21"/>
          <p:cNvSpPr txBox="1"/>
          <p:nvPr>
            <p:ph idx="1" type="body"/>
          </p:nvPr>
        </p:nvSpPr>
        <p:spPr>
          <a:xfrm>
            <a:off x="311700" y="1225225"/>
            <a:ext cx="8520600" cy="1240800"/>
          </a:xfrm>
          <a:prstGeom prst="rect">
            <a:avLst/>
          </a:prstGeom>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tr"/>
              <a:t>The dataset provided from news and social media</a:t>
            </a:r>
            <a:endParaRPr/>
          </a:p>
          <a:p>
            <a:pPr indent="-342900" lvl="0" marL="457200" rtl="0" algn="l">
              <a:lnSpc>
                <a:spcPct val="115000"/>
              </a:lnSpc>
              <a:spcBef>
                <a:spcPts val="0"/>
              </a:spcBef>
              <a:spcAft>
                <a:spcPts val="0"/>
              </a:spcAft>
              <a:buSzPts val="1800"/>
              <a:buChar char="●"/>
            </a:pPr>
            <a:r>
              <a:rPr lang="tr"/>
              <a:t>Bitcoin, Ethereum and Litecoin</a:t>
            </a:r>
            <a:endParaRPr/>
          </a:p>
          <a:p>
            <a:pPr indent="-342900" lvl="0" marL="457200" rtl="0" algn="l">
              <a:lnSpc>
                <a:spcPct val="115000"/>
              </a:lnSpc>
              <a:spcBef>
                <a:spcPts val="0"/>
              </a:spcBef>
              <a:spcAft>
                <a:spcPts val="0"/>
              </a:spcAft>
              <a:buSzPts val="1800"/>
              <a:buChar char="●"/>
            </a:pPr>
            <a:r>
              <a:rPr lang="tr"/>
              <a:t>Prediction is made by Logistic Regression, SVM, Naive Bayes</a:t>
            </a:r>
            <a:endParaRPr/>
          </a:p>
          <a:p>
            <a:pPr indent="-342900" lvl="0" marL="457200" rtl="0" algn="l">
              <a:lnSpc>
                <a:spcPct val="115000"/>
              </a:lnSpc>
              <a:spcBef>
                <a:spcPts val="0"/>
              </a:spcBef>
              <a:spcAft>
                <a:spcPts val="0"/>
              </a:spcAft>
              <a:buSzPts val="1800"/>
              <a:buChar char="●"/>
            </a:pPr>
            <a:r>
              <a:rPr lang="tr"/>
              <a:t>Best classifier for BTC price prediction: Logistic Regression</a:t>
            </a:r>
            <a:endParaRPr/>
          </a:p>
        </p:txBody>
      </p:sp>
      <p:pic>
        <p:nvPicPr>
          <p:cNvPr id="117" name="Google Shape;117;p21"/>
          <p:cNvPicPr preferRelativeResize="0"/>
          <p:nvPr/>
        </p:nvPicPr>
        <p:blipFill>
          <a:blip r:embed="rId3">
            <a:alphaModFix/>
          </a:blip>
          <a:stretch>
            <a:fillRect/>
          </a:stretch>
        </p:blipFill>
        <p:spPr>
          <a:xfrm>
            <a:off x="3006700" y="3048075"/>
            <a:ext cx="3387701" cy="137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